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Default Extension="tiff" ContentType="image/tiff"/>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84" r:id="rId3"/>
    <p:sldMasterId id="2147483672" r:id="rId4"/>
    <p:sldMasterId id="2147483690" r:id="rId5"/>
    <p:sldMasterId id="2147483698" r:id="rId6"/>
    <p:sldMasterId id="2147483700" r:id="rId7"/>
  </p:sldMasterIdLst>
  <p:notesMasterIdLst>
    <p:notesMasterId r:id="rId92"/>
  </p:notesMasterIdLst>
  <p:handoutMasterIdLst>
    <p:handoutMasterId r:id="rId93"/>
  </p:handoutMasterIdLst>
  <p:sldIdLst>
    <p:sldId id="363" r:id="rId8"/>
    <p:sldId id="407" r:id="rId9"/>
    <p:sldId id="408" r:id="rId10"/>
    <p:sldId id="409" r:id="rId11"/>
    <p:sldId id="411" r:id="rId12"/>
    <p:sldId id="364" r:id="rId13"/>
    <p:sldId id="365" r:id="rId14"/>
    <p:sldId id="366" r:id="rId15"/>
    <p:sldId id="367" r:id="rId16"/>
    <p:sldId id="368" r:id="rId17"/>
    <p:sldId id="369" r:id="rId18"/>
    <p:sldId id="371" r:id="rId19"/>
    <p:sldId id="416" r:id="rId20"/>
    <p:sldId id="460" r:id="rId21"/>
    <p:sldId id="372" r:id="rId22"/>
    <p:sldId id="373" r:id="rId23"/>
    <p:sldId id="374" r:id="rId24"/>
    <p:sldId id="375" r:id="rId25"/>
    <p:sldId id="376" r:id="rId26"/>
    <p:sldId id="377" r:id="rId27"/>
    <p:sldId id="417" r:id="rId28"/>
    <p:sldId id="378" r:id="rId29"/>
    <p:sldId id="379" r:id="rId30"/>
    <p:sldId id="418" r:id="rId31"/>
    <p:sldId id="380" r:id="rId32"/>
    <p:sldId id="384" r:id="rId33"/>
    <p:sldId id="385" r:id="rId34"/>
    <p:sldId id="419" r:id="rId35"/>
    <p:sldId id="420" r:id="rId36"/>
    <p:sldId id="386" r:id="rId37"/>
    <p:sldId id="387" r:id="rId38"/>
    <p:sldId id="421" r:id="rId39"/>
    <p:sldId id="388" r:id="rId40"/>
    <p:sldId id="448" r:id="rId41"/>
    <p:sldId id="389" r:id="rId42"/>
    <p:sldId id="390" r:id="rId43"/>
    <p:sldId id="391" r:id="rId44"/>
    <p:sldId id="392" r:id="rId45"/>
    <p:sldId id="393" r:id="rId46"/>
    <p:sldId id="394" r:id="rId47"/>
    <p:sldId id="395" r:id="rId48"/>
    <p:sldId id="396" r:id="rId49"/>
    <p:sldId id="397" r:id="rId50"/>
    <p:sldId id="398" r:id="rId51"/>
    <p:sldId id="423" r:id="rId52"/>
    <p:sldId id="424" r:id="rId53"/>
    <p:sldId id="425" r:id="rId54"/>
    <p:sldId id="426" r:id="rId55"/>
    <p:sldId id="427" r:id="rId56"/>
    <p:sldId id="428" r:id="rId57"/>
    <p:sldId id="429" r:id="rId58"/>
    <p:sldId id="430" r:id="rId59"/>
    <p:sldId id="431" r:id="rId60"/>
    <p:sldId id="432" r:id="rId61"/>
    <p:sldId id="433" r:id="rId62"/>
    <p:sldId id="435" r:id="rId63"/>
    <p:sldId id="436" r:id="rId64"/>
    <p:sldId id="450" r:id="rId65"/>
    <p:sldId id="451" r:id="rId66"/>
    <p:sldId id="452" r:id="rId67"/>
    <p:sldId id="399" r:id="rId68"/>
    <p:sldId id="400" r:id="rId69"/>
    <p:sldId id="401" r:id="rId70"/>
    <p:sldId id="402" r:id="rId71"/>
    <p:sldId id="405" r:id="rId72"/>
    <p:sldId id="453" r:id="rId73"/>
    <p:sldId id="455" r:id="rId74"/>
    <p:sldId id="456" r:id="rId75"/>
    <p:sldId id="457" r:id="rId76"/>
    <p:sldId id="458" r:id="rId77"/>
    <p:sldId id="459" r:id="rId78"/>
    <p:sldId id="449" r:id="rId79"/>
    <p:sldId id="437" r:id="rId80"/>
    <p:sldId id="438" r:id="rId81"/>
    <p:sldId id="439" r:id="rId82"/>
    <p:sldId id="440" r:id="rId83"/>
    <p:sldId id="441" r:id="rId84"/>
    <p:sldId id="442" r:id="rId85"/>
    <p:sldId id="443" r:id="rId86"/>
    <p:sldId id="444" r:id="rId87"/>
    <p:sldId id="445" r:id="rId88"/>
    <p:sldId id="446" r:id="rId89"/>
    <p:sldId id="447" r:id="rId90"/>
    <p:sldId id="406" r:id="rId91"/>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000"/>
    <a:srgbClr val="76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slide" Target="slides/slide82.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2DFACC-88B3-43D6-AB3A-7B00F0C96C47}" type="doc">
      <dgm:prSet loTypeId="urn:microsoft.com/office/officeart/2005/8/layout/vList5" loCatId="list" qsTypeId="urn:microsoft.com/office/officeart/2005/8/quickstyle/simple2" qsCatId="simple" csTypeId="urn:microsoft.com/office/officeart/2005/8/colors/accent1_2" csCatId="accent1" phldr="1"/>
      <dgm:spPr/>
      <dgm:t>
        <a:bodyPr/>
        <a:lstStyle/>
        <a:p>
          <a:endParaRPr lang="ru-RU"/>
        </a:p>
      </dgm:t>
    </dgm:pt>
    <dgm:pt modelId="{BDFE4701-F68E-40C6-BB75-F2FC0FE1C925}">
      <dgm:prSet phldrT="[Текст]"/>
      <dgm:spPr/>
      <dgm:t>
        <a:bodyPr/>
        <a:lstStyle/>
        <a:p>
          <a:r>
            <a:rPr lang="ru-RU" b="1" dirty="0" smtClean="0">
              <a:latin typeface="Cambria" pitchFamily="18" charset="0"/>
            </a:rPr>
            <a:t>Обязательная часть</a:t>
          </a:r>
          <a:endParaRPr lang="ru-RU" b="1" dirty="0">
            <a:latin typeface="Cambria" pitchFamily="18" charset="0"/>
          </a:endParaRPr>
        </a:p>
      </dgm:t>
    </dgm:pt>
    <dgm:pt modelId="{2DEF0C22-4CC7-48C5-8E76-12950648AB4E}" type="parTrans" cxnId="{6C27CF95-2B56-4CFC-8A53-2823F4E1E130}">
      <dgm:prSet/>
      <dgm:spPr/>
      <dgm:t>
        <a:bodyPr/>
        <a:lstStyle/>
        <a:p>
          <a:endParaRPr lang="ru-RU"/>
        </a:p>
      </dgm:t>
    </dgm:pt>
    <dgm:pt modelId="{F4C81855-946A-42C0-B1FD-A5B0CDCF9152}" type="sibTrans" cxnId="{6C27CF95-2B56-4CFC-8A53-2823F4E1E130}">
      <dgm:prSet/>
      <dgm:spPr/>
      <dgm:t>
        <a:bodyPr/>
        <a:lstStyle/>
        <a:p>
          <a:endParaRPr lang="ru-RU"/>
        </a:p>
      </dgm:t>
    </dgm:pt>
    <dgm:pt modelId="{6A752B30-6114-4ED3-876A-736634060FC5}">
      <dgm:prSet phldrT="[Текст]">
        <dgm:style>
          <a:lnRef idx="1">
            <a:schemeClr val="accent1"/>
          </a:lnRef>
          <a:fillRef idx="2">
            <a:schemeClr val="accent1"/>
          </a:fillRef>
          <a:effectRef idx="1">
            <a:schemeClr val="accent1"/>
          </a:effectRef>
          <a:fontRef idx="minor">
            <a:schemeClr val="dk1"/>
          </a:fontRef>
        </dgm:style>
      </dgm:prSet>
      <dgm:spPr>
        <a:ln>
          <a:solidFill>
            <a:schemeClr val="bg1"/>
          </a:solidFill>
        </a:ln>
      </dgm:spPr>
      <dgm:t>
        <a:bodyPr/>
        <a:lstStyle/>
        <a:p>
          <a:r>
            <a:rPr lang="ru-RU" dirty="0" smtClean="0">
              <a:solidFill>
                <a:srgbClr val="002060"/>
              </a:solidFill>
              <a:latin typeface="Cambria" pitchFamily="18" charset="0"/>
            </a:rPr>
            <a:t>в полном объеме реализуется во всех образовательных организаций, реализующих основную образовательную программу дошкольного образования - обеспечивает достижение требования к результатам ООП дошкольного образования</a:t>
          </a:r>
          <a:endParaRPr lang="ru-RU" dirty="0">
            <a:solidFill>
              <a:srgbClr val="002060"/>
            </a:solidFill>
          </a:endParaRPr>
        </a:p>
      </dgm:t>
    </dgm:pt>
    <dgm:pt modelId="{4B9D9931-3BB4-4125-BBB0-E65D6BE9B1D3}" type="parTrans" cxnId="{4FAB06FE-4D13-4A77-9419-4C1CF77465D4}">
      <dgm:prSet/>
      <dgm:spPr/>
      <dgm:t>
        <a:bodyPr/>
        <a:lstStyle/>
        <a:p>
          <a:endParaRPr lang="ru-RU"/>
        </a:p>
      </dgm:t>
    </dgm:pt>
    <dgm:pt modelId="{DEB47F11-1A7F-41ED-A9EE-B95419AC4065}" type="sibTrans" cxnId="{4FAB06FE-4D13-4A77-9419-4C1CF77465D4}">
      <dgm:prSet/>
      <dgm:spPr/>
      <dgm:t>
        <a:bodyPr/>
        <a:lstStyle/>
        <a:p>
          <a:endParaRPr lang="ru-RU"/>
        </a:p>
      </dgm:t>
    </dgm:pt>
    <dgm:pt modelId="{8A45B064-33CD-47C7-927F-34C2522F9BF6}">
      <dgm:prSet phldrT="[Текст]"/>
      <dgm:spPr/>
      <dgm:t>
        <a:bodyPr/>
        <a:lstStyle/>
        <a:p>
          <a:r>
            <a:rPr lang="ru-RU" b="1" dirty="0" smtClean="0">
              <a:latin typeface="Cambria" pitchFamily="18" charset="0"/>
            </a:rPr>
            <a:t>Часть, организуемая участниками образовательных отношений</a:t>
          </a:r>
          <a:endParaRPr lang="ru-RU" b="1" dirty="0">
            <a:latin typeface="Cambria" pitchFamily="18" charset="0"/>
          </a:endParaRPr>
        </a:p>
      </dgm:t>
    </dgm:pt>
    <dgm:pt modelId="{50A8E1FC-3EE3-4EC7-96C4-455C37164843}" type="parTrans" cxnId="{2BA7D6B3-385E-47AA-A304-4735A53B98BE}">
      <dgm:prSet/>
      <dgm:spPr/>
      <dgm:t>
        <a:bodyPr/>
        <a:lstStyle/>
        <a:p>
          <a:endParaRPr lang="ru-RU"/>
        </a:p>
      </dgm:t>
    </dgm:pt>
    <dgm:pt modelId="{DC05AF1C-10CC-4242-B404-2EFDD1A54077}" type="sibTrans" cxnId="{2BA7D6B3-385E-47AA-A304-4735A53B98BE}">
      <dgm:prSet/>
      <dgm:spPr/>
      <dgm:t>
        <a:bodyPr/>
        <a:lstStyle/>
        <a:p>
          <a:endParaRPr lang="ru-RU"/>
        </a:p>
      </dgm:t>
    </dgm:pt>
    <dgm:pt modelId="{06278530-A564-43FB-AA3B-EA90819310A0}">
      <dgm:prSet phldrT="[Текст]">
        <dgm:style>
          <a:lnRef idx="1">
            <a:schemeClr val="accent1"/>
          </a:lnRef>
          <a:fillRef idx="2">
            <a:schemeClr val="accent1"/>
          </a:fillRef>
          <a:effectRef idx="1">
            <a:schemeClr val="accent1"/>
          </a:effectRef>
          <a:fontRef idx="minor">
            <a:schemeClr val="dk1"/>
          </a:fontRef>
        </dgm:style>
      </dgm:prSet>
      <dgm:spPr>
        <a:ln>
          <a:solidFill>
            <a:schemeClr val="bg1"/>
          </a:solidFill>
        </a:ln>
      </dgm:spPr>
      <dgm:t>
        <a:bodyPr/>
        <a:lstStyle/>
        <a:p>
          <a:r>
            <a:rPr lang="ru-RU" dirty="0" smtClean="0">
              <a:solidFill>
                <a:srgbClr val="002060"/>
              </a:solidFill>
              <a:latin typeface="Cambria" pitchFamily="18" charset="0"/>
            </a:rPr>
            <a:t>формируется с учетом этнокультурных, демографических, климатических прочих условий, а также в соответствии с индивидуальными запросами ребенка и семьи</a:t>
          </a:r>
          <a:endParaRPr lang="ru-RU" dirty="0">
            <a:solidFill>
              <a:srgbClr val="002060"/>
            </a:solidFill>
            <a:latin typeface="Cambria" pitchFamily="18" charset="0"/>
          </a:endParaRPr>
        </a:p>
      </dgm:t>
    </dgm:pt>
    <dgm:pt modelId="{6996D2A7-FF2C-4072-9B2B-0EBD183AA86B}" type="parTrans" cxnId="{CCE5F044-6FF5-48AD-815B-45AE40372B6E}">
      <dgm:prSet/>
      <dgm:spPr/>
      <dgm:t>
        <a:bodyPr/>
        <a:lstStyle/>
        <a:p>
          <a:endParaRPr lang="ru-RU"/>
        </a:p>
      </dgm:t>
    </dgm:pt>
    <dgm:pt modelId="{0043AD0D-1B31-464C-95A8-615C2178AE96}" type="sibTrans" cxnId="{CCE5F044-6FF5-48AD-815B-45AE40372B6E}">
      <dgm:prSet/>
      <dgm:spPr/>
      <dgm:t>
        <a:bodyPr/>
        <a:lstStyle/>
        <a:p>
          <a:endParaRPr lang="ru-RU"/>
        </a:p>
      </dgm:t>
    </dgm:pt>
    <dgm:pt modelId="{68520E97-B19E-48F9-8B3A-E7D850EB7861}" type="pres">
      <dgm:prSet presAssocID="{492DFACC-88B3-43D6-AB3A-7B00F0C96C47}" presName="Name0" presStyleCnt="0">
        <dgm:presLayoutVars>
          <dgm:dir/>
          <dgm:animLvl val="lvl"/>
          <dgm:resizeHandles val="exact"/>
        </dgm:presLayoutVars>
      </dgm:prSet>
      <dgm:spPr/>
      <dgm:t>
        <a:bodyPr/>
        <a:lstStyle/>
        <a:p>
          <a:endParaRPr lang="ru-RU"/>
        </a:p>
      </dgm:t>
    </dgm:pt>
    <dgm:pt modelId="{640CFF14-DD6B-4001-8B9E-520FCC6AFBB0}" type="pres">
      <dgm:prSet presAssocID="{BDFE4701-F68E-40C6-BB75-F2FC0FE1C925}" presName="linNode" presStyleCnt="0"/>
      <dgm:spPr/>
      <dgm:t>
        <a:bodyPr/>
        <a:lstStyle/>
        <a:p>
          <a:endParaRPr lang="ru-RU"/>
        </a:p>
      </dgm:t>
    </dgm:pt>
    <dgm:pt modelId="{4404100E-7D32-4F80-8D65-DAD64DB6664F}" type="pres">
      <dgm:prSet presAssocID="{BDFE4701-F68E-40C6-BB75-F2FC0FE1C925}" presName="parentText" presStyleLbl="node1" presStyleIdx="0" presStyleCnt="2">
        <dgm:presLayoutVars>
          <dgm:chMax val="1"/>
          <dgm:bulletEnabled val="1"/>
        </dgm:presLayoutVars>
      </dgm:prSet>
      <dgm:spPr/>
      <dgm:t>
        <a:bodyPr/>
        <a:lstStyle/>
        <a:p>
          <a:endParaRPr lang="ru-RU"/>
        </a:p>
      </dgm:t>
    </dgm:pt>
    <dgm:pt modelId="{102CF64F-2FD6-4D88-9743-2799F22CFB21}" type="pres">
      <dgm:prSet presAssocID="{BDFE4701-F68E-40C6-BB75-F2FC0FE1C925}" presName="descendantText" presStyleLbl="alignAccFollowNode1" presStyleIdx="0" presStyleCnt="2">
        <dgm:presLayoutVars>
          <dgm:bulletEnabled val="1"/>
        </dgm:presLayoutVars>
      </dgm:prSet>
      <dgm:spPr/>
      <dgm:t>
        <a:bodyPr/>
        <a:lstStyle/>
        <a:p>
          <a:endParaRPr lang="ru-RU"/>
        </a:p>
      </dgm:t>
    </dgm:pt>
    <dgm:pt modelId="{513CF269-49BF-4156-97AB-8F13881B8801}" type="pres">
      <dgm:prSet presAssocID="{F4C81855-946A-42C0-B1FD-A5B0CDCF9152}" presName="sp" presStyleCnt="0"/>
      <dgm:spPr/>
      <dgm:t>
        <a:bodyPr/>
        <a:lstStyle/>
        <a:p>
          <a:endParaRPr lang="ru-RU"/>
        </a:p>
      </dgm:t>
    </dgm:pt>
    <dgm:pt modelId="{EA9CAB02-4242-43BD-8381-4E3E981125EC}" type="pres">
      <dgm:prSet presAssocID="{8A45B064-33CD-47C7-927F-34C2522F9BF6}" presName="linNode" presStyleCnt="0"/>
      <dgm:spPr/>
      <dgm:t>
        <a:bodyPr/>
        <a:lstStyle/>
        <a:p>
          <a:endParaRPr lang="ru-RU"/>
        </a:p>
      </dgm:t>
    </dgm:pt>
    <dgm:pt modelId="{8C21002F-6553-4C4B-B301-5DA0A3D12920}" type="pres">
      <dgm:prSet presAssocID="{8A45B064-33CD-47C7-927F-34C2522F9BF6}" presName="parentText" presStyleLbl="node1" presStyleIdx="1" presStyleCnt="2">
        <dgm:presLayoutVars>
          <dgm:chMax val="1"/>
          <dgm:bulletEnabled val="1"/>
        </dgm:presLayoutVars>
      </dgm:prSet>
      <dgm:spPr/>
      <dgm:t>
        <a:bodyPr/>
        <a:lstStyle/>
        <a:p>
          <a:endParaRPr lang="ru-RU"/>
        </a:p>
      </dgm:t>
    </dgm:pt>
    <dgm:pt modelId="{2D7EAB74-44A4-4C9E-9A41-5E822DC57FC5}" type="pres">
      <dgm:prSet presAssocID="{8A45B064-33CD-47C7-927F-34C2522F9BF6}" presName="descendantText" presStyleLbl="alignAccFollowNode1" presStyleIdx="1" presStyleCnt="2" custScaleY="109533">
        <dgm:presLayoutVars>
          <dgm:bulletEnabled val="1"/>
        </dgm:presLayoutVars>
      </dgm:prSet>
      <dgm:spPr/>
      <dgm:t>
        <a:bodyPr/>
        <a:lstStyle/>
        <a:p>
          <a:endParaRPr lang="ru-RU"/>
        </a:p>
      </dgm:t>
    </dgm:pt>
  </dgm:ptLst>
  <dgm:cxnLst>
    <dgm:cxn modelId="{575B8EB6-0EAE-485A-AE0C-C4A99CD11478}" type="presOf" srcId="{6A752B30-6114-4ED3-876A-736634060FC5}" destId="{102CF64F-2FD6-4D88-9743-2799F22CFB21}" srcOrd="0" destOrd="0" presId="urn:microsoft.com/office/officeart/2005/8/layout/vList5"/>
    <dgm:cxn modelId="{6E0D22F3-3BE6-48D4-8767-C639AE0F00D0}" type="presOf" srcId="{BDFE4701-F68E-40C6-BB75-F2FC0FE1C925}" destId="{4404100E-7D32-4F80-8D65-DAD64DB6664F}" srcOrd="0" destOrd="0" presId="urn:microsoft.com/office/officeart/2005/8/layout/vList5"/>
    <dgm:cxn modelId="{CCE5F044-6FF5-48AD-815B-45AE40372B6E}" srcId="{8A45B064-33CD-47C7-927F-34C2522F9BF6}" destId="{06278530-A564-43FB-AA3B-EA90819310A0}" srcOrd="0" destOrd="0" parTransId="{6996D2A7-FF2C-4072-9B2B-0EBD183AA86B}" sibTransId="{0043AD0D-1B31-464C-95A8-615C2178AE96}"/>
    <dgm:cxn modelId="{4FAB06FE-4D13-4A77-9419-4C1CF77465D4}" srcId="{BDFE4701-F68E-40C6-BB75-F2FC0FE1C925}" destId="{6A752B30-6114-4ED3-876A-736634060FC5}" srcOrd="0" destOrd="0" parTransId="{4B9D9931-3BB4-4125-BBB0-E65D6BE9B1D3}" sibTransId="{DEB47F11-1A7F-41ED-A9EE-B95419AC4065}"/>
    <dgm:cxn modelId="{6C27CF95-2B56-4CFC-8A53-2823F4E1E130}" srcId="{492DFACC-88B3-43D6-AB3A-7B00F0C96C47}" destId="{BDFE4701-F68E-40C6-BB75-F2FC0FE1C925}" srcOrd="0" destOrd="0" parTransId="{2DEF0C22-4CC7-48C5-8E76-12950648AB4E}" sibTransId="{F4C81855-946A-42C0-B1FD-A5B0CDCF9152}"/>
    <dgm:cxn modelId="{2BA7D6B3-385E-47AA-A304-4735A53B98BE}" srcId="{492DFACC-88B3-43D6-AB3A-7B00F0C96C47}" destId="{8A45B064-33CD-47C7-927F-34C2522F9BF6}" srcOrd="1" destOrd="0" parTransId="{50A8E1FC-3EE3-4EC7-96C4-455C37164843}" sibTransId="{DC05AF1C-10CC-4242-B404-2EFDD1A54077}"/>
    <dgm:cxn modelId="{BF7F158B-E227-48B6-ACED-1F25329B4018}" type="presOf" srcId="{492DFACC-88B3-43D6-AB3A-7B00F0C96C47}" destId="{68520E97-B19E-48F9-8B3A-E7D850EB7861}" srcOrd="0" destOrd="0" presId="urn:microsoft.com/office/officeart/2005/8/layout/vList5"/>
    <dgm:cxn modelId="{6CBFA60C-11EF-4DCB-945B-0D8D41DA93FF}" type="presOf" srcId="{06278530-A564-43FB-AA3B-EA90819310A0}" destId="{2D7EAB74-44A4-4C9E-9A41-5E822DC57FC5}" srcOrd="0" destOrd="0" presId="urn:microsoft.com/office/officeart/2005/8/layout/vList5"/>
    <dgm:cxn modelId="{2F0666A1-C4CE-4717-AF45-2E9BD980BD53}" type="presOf" srcId="{8A45B064-33CD-47C7-927F-34C2522F9BF6}" destId="{8C21002F-6553-4C4B-B301-5DA0A3D12920}" srcOrd="0" destOrd="0" presId="urn:microsoft.com/office/officeart/2005/8/layout/vList5"/>
    <dgm:cxn modelId="{DA2AD828-4D38-4FFE-9E84-1A51413418DF}" type="presParOf" srcId="{68520E97-B19E-48F9-8B3A-E7D850EB7861}" destId="{640CFF14-DD6B-4001-8B9E-520FCC6AFBB0}" srcOrd="0" destOrd="0" presId="urn:microsoft.com/office/officeart/2005/8/layout/vList5"/>
    <dgm:cxn modelId="{78E095A0-F59C-46AE-919B-AFB97A936C3A}" type="presParOf" srcId="{640CFF14-DD6B-4001-8B9E-520FCC6AFBB0}" destId="{4404100E-7D32-4F80-8D65-DAD64DB6664F}" srcOrd="0" destOrd="0" presId="urn:microsoft.com/office/officeart/2005/8/layout/vList5"/>
    <dgm:cxn modelId="{E23EBE6E-C112-4E94-8841-CE02FFF467E8}" type="presParOf" srcId="{640CFF14-DD6B-4001-8B9E-520FCC6AFBB0}" destId="{102CF64F-2FD6-4D88-9743-2799F22CFB21}" srcOrd="1" destOrd="0" presId="urn:microsoft.com/office/officeart/2005/8/layout/vList5"/>
    <dgm:cxn modelId="{927F1FE6-FCF0-4C26-ABB2-53688EDAE29C}" type="presParOf" srcId="{68520E97-B19E-48F9-8B3A-E7D850EB7861}" destId="{513CF269-49BF-4156-97AB-8F13881B8801}" srcOrd="1" destOrd="0" presId="urn:microsoft.com/office/officeart/2005/8/layout/vList5"/>
    <dgm:cxn modelId="{9BB5B33E-D0A7-4DD9-AE49-B0F846388EA6}" type="presParOf" srcId="{68520E97-B19E-48F9-8B3A-E7D850EB7861}" destId="{EA9CAB02-4242-43BD-8381-4E3E981125EC}" srcOrd="2" destOrd="0" presId="urn:microsoft.com/office/officeart/2005/8/layout/vList5"/>
    <dgm:cxn modelId="{7B70780C-4F5C-4D47-8E3C-34F524D71F4B}" type="presParOf" srcId="{EA9CAB02-4242-43BD-8381-4E3E981125EC}" destId="{8C21002F-6553-4C4B-B301-5DA0A3D12920}" srcOrd="0" destOrd="0" presId="urn:microsoft.com/office/officeart/2005/8/layout/vList5"/>
    <dgm:cxn modelId="{58DE1017-71BE-420C-A238-E9C0F2010B0D}" type="presParOf" srcId="{EA9CAB02-4242-43BD-8381-4E3E981125EC}" destId="{2D7EAB74-44A4-4C9E-9A41-5E822DC57FC5}"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6CFDE7-4463-4DB4-BDE8-9F3660463832}" type="doc">
      <dgm:prSet loTypeId="urn:microsoft.com/office/officeart/2005/8/layout/venn2" loCatId="relationship" qsTypeId="urn:microsoft.com/office/officeart/2005/8/quickstyle/simple2" qsCatId="simple" csTypeId="urn:microsoft.com/office/officeart/2005/8/colors/accent1_3" csCatId="accent1" phldr="1"/>
      <dgm:spPr/>
      <dgm:t>
        <a:bodyPr/>
        <a:lstStyle/>
        <a:p>
          <a:endParaRPr lang="ru-RU"/>
        </a:p>
      </dgm:t>
    </dgm:pt>
    <dgm:pt modelId="{F0ABC2E1-0EA8-4DA0-90E7-98B765BF22F1}">
      <dgm:prSet phldrT="[Текст]" custT="1"/>
      <dgm:spPr/>
      <dgm:t>
        <a:bodyPr lIns="0" tIns="0" rIns="0" bIns="252000" anchor="ctr"/>
        <a:lstStyle/>
        <a:p>
          <a:pPr>
            <a:lnSpc>
              <a:spcPct val="100000"/>
            </a:lnSpc>
          </a:pPr>
          <a:r>
            <a:rPr lang="ru-RU" sz="1200" b="1" dirty="0" smtClean="0">
              <a:latin typeface="Cambria" pitchFamily="18" charset="0"/>
            </a:rPr>
            <a:t>Социокультурная образовательная  среда</a:t>
          </a:r>
          <a:endParaRPr lang="ru-RU" sz="1200" b="1" dirty="0">
            <a:latin typeface="Cambria" pitchFamily="18" charset="0"/>
          </a:endParaRPr>
        </a:p>
      </dgm:t>
    </dgm:pt>
    <dgm:pt modelId="{2F09F843-226A-4B70-A1FE-2273C69C7518}" type="parTrans" cxnId="{7937965B-959C-4FFE-B033-A74AA8ACAF2F}">
      <dgm:prSet/>
      <dgm:spPr/>
      <dgm:t>
        <a:bodyPr/>
        <a:lstStyle/>
        <a:p>
          <a:endParaRPr lang="ru-RU"/>
        </a:p>
      </dgm:t>
    </dgm:pt>
    <dgm:pt modelId="{85302B02-9E82-40BC-B054-EC1C9427C03E}" type="sibTrans" cxnId="{7937965B-959C-4FFE-B033-A74AA8ACAF2F}">
      <dgm:prSet/>
      <dgm:spPr/>
      <dgm:t>
        <a:bodyPr/>
        <a:lstStyle/>
        <a:p>
          <a:endParaRPr lang="ru-RU"/>
        </a:p>
      </dgm:t>
    </dgm:pt>
    <dgm:pt modelId="{3CCBAAC3-B4F1-4793-8F65-6A2A0AA24018}">
      <dgm:prSet phldrT="[Текст]" custT="1"/>
      <dgm:spPr/>
      <dgm:t>
        <a:bodyPr lIns="0" tIns="0" rIns="0" bIns="216000"/>
        <a:lstStyle/>
        <a:p>
          <a:r>
            <a:rPr lang="ru-RU" sz="1400" b="1" dirty="0" smtClean="0">
              <a:latin typeface="Cambria" pitchFamily="18" charset="0"/>
            </a:rPr>
            <a:t>Комплексные решения</a:t>
          </a:r>
          <a:endParaRPr lang="ru-RU" sz="1400" b="1" dirty="0">
            <a:latin typeface="Cambria" pitchFamily="18" charset="0"/>
          </a:endParaRPr>
        </a:p>
      </dgm:t>
    </dgm:pt>
    <dgm:pt modelId="{74041EF5-E61A-40E2-934E-A14DFA04CF61}" type="parTrans" cxnId="{FE257F86-EAE5-4B37-8654-614516461C65}">
      <dgm:prSet/>
      <dgm:spPr/>
      <dgm:t>
        <a:bodyPr/>
        <a:lstStyle/>
        <a:p>
          <a:endParaRPr lang="ru-RU"/>
        </a:p>
      </dgm:t>
    </dgm:pt>
    <dgm:pt modelId="{D185DDA3-F054-4212-82A0-3A97D22D80B0}" type="sibTrans" cxnId="{FE257F86-EAE5-4B37-8654-614516461C65}">
      <dgm:prSet/>
      <dgm:spPr/>
      <dgm:t>
        <a:bodyPr/>
        <a:lstStyle/>
        <a:p>
          <a:endParaRPr lang="ru-RU"/>
        </a:p>
      </dgm:t>
    </dgm:pt>
    <dgm:pt modelId="{4744EC60-5697-420A-AFED-F33FB3AFCFB6}">
      <dgm:prSet phldrT="[Текст]" custT="1"/>
      <dgm:spPr/>
      <dgm:t>
        <a:bodyPr tIns="0" bIns="216000"/>
        <a:lstStyle/>
        <a:p>
          <a:pPr>
            <a:lnSpc>
              <a:spcPct val="100000"/>
            </a:lnSpc>
            <a:spcAft>
              <a:spcPts val="0"/>
            </a:spcAft>
          </a:pPr>
          <a:r>
            <a:rPr lang="ru-RU" sz="1600" b="1" dirty="0" smtClean="0">
              <a:latin typeface="Cambria" pitchFamily="18" charset="0"/>
            </a:rPr>
            <a:t>Продукты </a:t>
          </a:r>
        </a:p>
        <a:p>
          <a:pPr>
            <a:lnSpc>
              <a:spcPct val="100000"/>
            </a:lnSpc>
            <a:spcAft>
              <a:spcPts val="0"/>
            </a:spcAft>
          </a:pPr>
          <a:r>
            <a:rPr lang="ru-RU" sz="1600" b="1" dirty="0" smtClean="0">
              <a:latin typeface="Cambria" pitchFamily="18" charset="0"/>
            </a:rPr>
            <a:t>и </a:t>
          </a:r>
          <a:r>
            <a:rPr lang="ru-RU" sz="1600" b="1" u="sng" dirty="0" smtClean="0">
              <a:latin typeface="Cambria" pitchFamily="18" charset="0"/>
            </a:rPr>
            <a:t>услуги</a:t>
          </a:r>
        </a:p>
      </dgm:t>
    </dgm:pt>
    <dgm:pt modelId="{2B0A1ADD-C4E6-4907-B796-70359929D70F}" type="parTrans" cxnId="{86166520-49D0-4F3B-A2AE-05E4FCD1B635}">
      <dgm:prSet/>
      <dgm:spPr/>
      <dgm:t>
        <a:bodyPr/>
        <a:lstStyle/>
        <a:p>
          <a:endParaRPr lang="ru-RU"/>
        </a:p>
      </dgm:t>
    </dgm:pt>
    <dgm:pt modelId="{687F2A4D-BA09-4C4A-9E5B-7E3B925C3C64}" type="sibTrans" cxnId="{86166520-49D0-4F3B-A2AE-05E4FCD1B635}">
      <dgm:prSet/>
      <dgm:spPr/>
      <dgm:t>
        <a:bodyPr/>
        <a:lstStyle/>
        <a:p>
          <a:endParaRPr lang="ru-RU"/>
        </a:p>
      </dgm:t>
    </dgm:pt>
    <dgm:pt modelId="{0923F9BF-4590-4837-ABE3-0A17E59489F6}">
      <dgm:prSet phldrT="[Текст]" custT="1"/>
      <dgm:spPr/>
      <dgm:t>
        <a:bodyPr/>
        <a:lstStyle/>
        <a:p>
          <a:r>
            <a:rPr lang="ru-RU" sz="1400" b="1" dirty="0" smtClean="0">
              <a:latin typeface="Cambria" pitchFamily="18" charset="0"/>
            </a:rPr>
            <a:t>Литература</a:t>
          </a:r>
          <a:endParaRPr lang="ru-RU" sz="1400" b="1" dirty="0">
            <a:latin typeface="Cambria" pitchFamily="18" charset="0"/>
          </a:endParaRPr>
        </a:p>
      </dgm:t>
    </dgm:pt>
    <dgm:pt modelId="{EF2E6ACB-B49C-4011-8FAB-34708D866126}" type="parTrans" cxnId="{C97EA046-AD02-4391-A745-E4806B4F98C9}">
      <dgm:prSet/>
      <dgm:spPr/>
      <dgm:t>
        <a:bodyPr/>
        <a:lstStyle/>
        <a:p>
          <a:endParaRPr lang="ru-RU"/>
        </a:p>
      </dgm:t>
    </dgm:pt>
    <dgm:pt modelId="{A73D417D-09AF-4700-9E12-2B5565B62A4A}" type="sibTrans" cxnId="{C97EA046-AD02-4391-A745-E4806B4F98C9}">
      <dgm:prSet/>
      <dgm:spPr/>
      <dgm:t>
        <a:bodyPr/>
        <a:lstStyle/>
        <a:p>
          <a:endParaRPr lang="ru-RU"/>
        </a:p>
      </dgm:t>
    </dgm:pt>
    <dgm:pt modelId="{FF13A32C-AF86-479B-ADCD-9CC60E3D4CCF}" type="pres">
      <dgm:prSet presAssocID="{5C6CFDE7-4463-4DB4-BDE8-9F3660463832}" presName="Name0" presStyleCnt="0">
        <dgm:presLayoutVars>
          <dgm:chMax val="7"/>
          <dgm:resizeHandles val="exact"/>
        </dgm:presLayoutVars>
      </dgm:prSet>
      <dgm:spPr/>
      <dgm:t>
        <a:bodyPr/>
        <a:lstStyle/>
        <a:p>
          <a:endParaRPr lang="ru-RU"/>
        </a:p>
      </dgm:t>
    </dgm:pt>
    <dgm:pt modelId="{BD941680-8E72-4768-9B7F-B7A25C89BC64}" type="pres">
      <dgm:prSet presAssocID="{5C6CFDE7-4463-4DB4-BDE8-9F3660463832}" presName="comp1" presStyleCnt="0"/>
      <dgm:spPr/>
      <dgm:t>
        <a:bodyPr/>
        <a:lstStyle/>
        <a:p>
          <a:endParaRPr lang="ru-RU"/>
        </a:p>
      </dgm:t>
    </dgm:pt>
    <dgm:pt modelId="{3CF926B6-B7D4-4C40-96C6-BA260240FD7C}" type="pres">
      <dgm:prSet presAssocID="{5C6CFDE7-4463-4DB4-BDE8-9F3660463832}" presName="circle1" presStyleLbl="node1" presStyleIdx="0" presStyleCnt="4" custScaleY="101576" custLinFactNeighborX="-289" custLinFactNeighborY="788"/>
      <dgm:spPr/>
      <dgm:t>
        <a:bodyPr/>
        <a:lstStyle/>
        <a:p>
          <a:endParaRPr lang="ru-RU"/>
        </a:p>
      </dgm:t>
    </dgm:pt>
    <dgm:pt modelId="{4629C225-C3A5-40EA-A8BB-54FAFBD0D0E4}" type="pres">
      <dgm:prSet presAssocID="{5C6CFDE7-4463-4DB4-BDE8-9F3660463832}" presName="c1text" presStyleLbl="node1" presStyleIdx="0" presStyleCnt="4">
        <dgm:presLayoutVars>
          <dgm:bulletEnabled val="1"/>
        </dgm:presLayoutVars>
      </dgm:prSet>
      <dgm:spPr/>
      <dgm:t>
        <a:bodyPr/>
        <a:lstStyle/>
        <a:p>
          <a:endParaRPr lang="ru-RU"/>
        </a:p>
      </dgm:t>
    </dgm:pt>
    <dgm:pt modelId="{BF39A340-F3EB-4FD6-8BF7-198837D1840F}" type="pres">
      <dgm:prSet presAssocID="{5C6CFDE7-4463-4DB4-BDE8-9F3660463832}" presName="comp2" presStyleCnt="0"/>
      <dgm:spPr/>
      <dgm:t>
        <a:bodyPr/>
        <a:lstStyle/>
        <a:p>
          <a:endParaRPr lang="ru-RU"/>
        </a:p>
      </dgm:t>
    </dgm:pt>
    <dgm:pt modelId="{5455B427-7156-404F-BEDC-3741D83168F9}" type="pres">
      <dgm:prSet presAssocID="{5C6CFDE7-4463-4DB4-BDE8-9F3660463832}" presName="circle2" presStyleLbl="node1" presStyleIdx="1" presStyleCnt="4"/>
      <dgm:spPr/>
      <dgm:t>
        <a:bodyPr/>
        <a:lstStyle/>
        <a:p>
          <a:endParaRPr lang="ru-RU"/>
        </a:p>
      </dgm:t>
    </dgm:pt>
    <dgm:pt modelId="{3208763E-9152-4D67-9BE1-DF2F308CAC8A}" type="pres">
      <dgm:prSet presAssocID="{5C6CFDE7-4463-4DB4-BDE8-9F3660463832}" presName="c2text" presStyleLbl="node1" presStyleIdx="1" presStyleCnt="4">
        <dgm:presLayoutVars>
          <dgm:bulletEnabled val="1"/>
        </dgm:presLayoutVars>
      </dgm:prSet>
      <dgm:spPr/>
      <dgm:t>
        <a:bodyPr/>
        <a:lstStyle/>
        <a:p>
          <a:endParaRPr lang="ru-RU"/>
        </a:p>
      </dgm:t>
    </dgm:pt>
    <dgm:pt modelId="{6ECFAF2E-DEBA-4DF7-BBD5-7CAF9671807C}" type="pres">
      <dgm:prSet presAssocID="{5C6CFDE7-4463-4DB4-BDE8-9F3660463832}" presName="comp3" presStyleCnt="0"/>
      <dgm:spPr/>
      <dgm:t>
        <a:bodyPr/>
        <a:lstStyle/>
        <a:p>
          <a:endParaRPr lang="ru-RU"/>
        </a:p>
      </dgm:t>
    </dgm:pt>
    <dgm:pt modelId="{3B5F47EF-C5EA-472C-B351-D0E08F79B00B}" type="pres">
      <dgm:prSet presAssocID="{5C6CFDE7-4463-4DB4-BDE8-9F3660463832}" presName="circle3" presStyleLbl="node1" presStyleIdx="2" presStyleCnt="4"/>
      <dgm:spPr/>
      <dgm:t>
        <a:bodyPr/>
        <a:lstStyle/>
        <a:p>
          <a:endParaRPr lang="ru-RU"/>
        </a:p>
      </dgm:t>
    </dgm:pt>
    <dgm:pt modelId="{B6250ADD-FDF0-460C-A0B4-BF1B200DBCC0}" type="pres">
      <dgm:prSet presAssocID="{5C6CFDE7-4463-4DB4-BDE8-9F3660463832}" presName="c3text" presStyleLbl="node1" presStyleIdx="2" presStyleCnt="4">
        <dgm:presLayoutVars>
          <dgm:bulletEnabled val="1"/>
        </dgm:presLayoutVars>
      </dgm:prSet>
      <dgm:spPr/>
      <dgm:t>
        <a:bodyPr/>
        <a:lstStyle/>
        <a:p>
          <a:endParaRPr lang="ru-RU"/>
        </a:p>
      </dgm:t>
    </dgm:pt>
    <dgm:pt modelId="{C4585AB2-A2A8-4FA5-B283-E45CE832D570}" type="pres">
      <dgm:prSet presAssocID="{5C6CFDE7-4463-4DB4-BDE8-9F3660463832}" presName="comp4" presStyleCnt="0"/>
      <dgm:spPr/>
      <dgm:t>
        <a:bodyPr/>
        <a:lstStyle/>
        <a:p>
          <a:endParaRPr lang="ru-RU"/>
        </a:p>
      </dgm:t>
    </dgm:pt>
    <dgm:pt modelId="{8E3C9CB2-8560-4200-9954-E51510539E84}" type="pres">
      <dgm:prSet presAssocID="{5C6CFDE7-4463-4DB4-BDE8-9F3660463832}" presName="circle4" presStyleLbl="node1" presStyleIdx="3" presStyleCnt="4"/>
      <dgm:spPr/>
      <dgm:t>
        <a:bodyPr/>
        <a:lstStyle/>
        <a:p>
          <a:endParaRPr lang="ru-RU"/>
        </a:p>
      </dgm:t>
    </dgm:pt>
    <dgm:pt modelId="{E43EBAB2-EB2A-4DE4-87CA-4708A5A699EC}" type="pres">
      <dgm:prSet presAssocID="{5C6CFDE7-4463-4DB4-BDE8-9F3660463832}" presName="c4text" presStyleLbl="node1" presStyleIdx="3" presStyleCnt="4">
        <dgm:presLayoutVars>
          <dgm:bulletEnabled val="1"/>
        </dgm:presLayoutVars>
      </dgm:prSet>
      <dgm:spPr/>
      <dgm:t>
        <a:bodyPr/>
        <a:lstStyle/>
        <a:p>
          <a:endParaRPr lang="ru-RU"/>
        </a:p>
      </dgm:t>
    </dgm:pt>
  </dgm:ptLst>
  <dgm:cxnLst>
    <dgm:cxn modelId="{FE257F86-EAE5-4B37-8654-614516461C65}" srcId="{5C6CFDE7-4463-4DB4-BDE8-9F3660463832}" destId="{3CCBAAC3-B4F1-4793-8F65-6A2A0AA24018}" srcOrd="1" destOrd="0" parTransId="{74041EF5-E61A-40E2-934E-A14DFA04CF61}" sibTransId="{D185DDA3-F054-4212-82A0-3A97D22D80B0}"/>
    <dgm:cxn modelId="{7B6023F3-4E51-42A0-A777-CFABC5FBBCC5}" type="presOf" srcId="{F0ABC2E1-0EA8-4DA0-90E7-98B765BF22F1}" destId="{3CF926B6-B7D4-4C40-96C6-BA260240FD7C}" srcOrd="0" destOrd="0" presId="urn:microsoft.com/office/officeart/2005/8/layout/venn2"/>
    <dgm:cxn modelId="{7937965B-959C-4FFE-B033-A74AA8ACAF2F}" srcId="{5C6CFDE7-4463-4DB4-BDE8-9F3660463832}" destId="{F0ABC2E1-0EA8-4DA0-90E7-98B765BF22F1}" srcOrd="0" destOrd="0" parTransId="{2F09F843-226A-4B70-A1FE-2273C69C7518}" sibTransId="{85302B02-9E82-40BC-B054-EC1C9427C03E}"/>
    <dgm:cxn modelId="{248F2B91-FC91-4777-8C83-72F1B72D545E}" type="presOf" srcId="{3CCBAAC3-B4F1-4793-8F65-6A2A0AA24018}" destId="{3208763E-9152-4D67-9BE1-DF2F308CAC8A}" srcOrd="1" destOrd="0" presId="urn:microsoft.com/office/officeart/2005/8/layout/venn2"/>
    <dgm:cxn modelId="{C97EA046-AD02-4391-A745-E4806B4F98C9}" srcId="{5C6CFDE7-4463-4DB4-BDE8-9F3660463832}" destId="{0923F9BF-4590-4837-ABE3-0A17E59489F6}" srcOrd="3" destOrd="0" parTransId="{EF2E6ACB-B49C-4011-8FAB-34708D866126}" sibTransId="{A73D417D-09AF-4700-9E12-2B5565B62A4A}"/>
    <dgm:cxn modelId="{A8B8FBBE-C716-4C8D-8A57-BB305025CD04}" type="presOf" srcId="{5C6CFDE7-4463-4DB4-BDE8-9F3660463832}" destId="{FF13A32C-AF86-479B-ADCD-9CC60E3D4CCF}" srcOrd="0" destOrd="0" presId="urn:microsoft.com/office/officeart/2005/8/layout/venn2"/>
    <dgm:cxn modelId="{FA20D7ED-EC34-4DB5-BE1A-5697C753A372}" type="presOf" srcId="{F0ABC2E1-0EA8-4DA0-90E7-98B765BF22F1}" destId="{4629C225-C3A5-40EA-A8BB-54FAFBD0D0E4}" srcOrd="1" destOrd="0" presId="urn:microsoft.com/office/officeart/2005/8/layout/venn2"/>
    <dgm:cxn modelId="{EB85522A-EB50-4DDC-AFCC-6400848B02CF}" type="presOf" srcId="{0923F9BF-4590-4837-ABE3-0A17E59489F6}" destId="{E43EBAB2-EB2A-4DE4-87CA-4708A5A699EC}" srcOrd="1" destOrd="0" presId="urn:microsoft.com/office/officeart/2005/8/layout/venn2"/>
    <dgm:cxn modelId="{87959773-DCBE-4DBC-9974-EF1B3FFA66D4}" type="presOf" srcId="{4744EC60-5697-420A-AFED-F33FB3AFCFB6}" destId="{B6250ADD-FDF0-460C-A0B4-BF1B200DBCC0}" srcOrd="1" destOrd="0" presId="urn:microsoft.com/office/officeart/2005/8/layout/venn2"/>
    <dgm:cxn modelId="{86166520-49D0-4F3B-A2AE-05E4FCD1B635}" srcId="{5C6CFDE7-4463-4DB4-BDE8-9F3660463832}" destId="{4744EC60-5697-420A-AFED-F33FB3AFCFB6}" srcOrd="2" destOrd="0" parTransId="{2B0A1ADD-C4E6-4907-B796-70359929D70F}" sibTransId="{687F2A4D-BA09-4C4A-9E5B-7E3B925C3C64}"/>
    <dgm:cxn modelId="{C0C19C21-0BF6-417D-A041-0D5E22D650D6}" type="presOf" srcId="{4744EC60-5697-420A-AFED-F33FB3AFCFB6}" destId="{3B5F47EF-C5EA-472C-B351-D0E08F79B00B}" srcOrd="0" destOrd="0" presId="urn:microsoft.com/office/officeart/2005/8/layout/venn2"/>
    <dgm:cxn modelId="{1FEA7C10-3564-4AC2-9C27-16FA65045930}" type="presOf" srcId="{3CCBAAC3-B4F1-4793-8F65-6A2A0AA24018}" destId="{5455B427-7156-404F-BEDC-3741D83168F9}" srcOrd="0" destOrd="0" presId="urn:microsoft.com/office/officeart/2005/8/layout/venn2"/>
    <dgm:cxn modelId="{F527B595-A100-4F54-B0D0-C2790A1E99CB}" type="presOf" srcId="{0923F9BF-4590-4837-ABE3-0A17E59489F6}" destId="{8E3C9CB2-8560-4200-9954-E51510539E84}" srcOrd="0" destOrd="0" presId="urn:microsoft.com/office/officeart/2005/8/layout/venn2"/>
    <dgm:cxn modelId="{0D12F36C-0BDE-4692-A733-F9CC86C959E2}" type="presParOf" srcId="{FF13A32C-AF86-479B-ADCD-9CC60E3D4CCF}" destId="{BD941680-8E72-4768-9B7F-B7A25C89BC64}" srcOrd="0" destOrd="0" presId="urn:microsoft.com/office/officeart/2005/8/layout/venn2"/>
    <dgm:cxn modelId="{ED9A9931-4851-455A-837E-26D9AFFD2F9A}" type="presParOf" srcId="{BD941680-8E72-4768-9B7F-B7A25C89BC64}" destId="{3CF926B6-B7D4-4C40-96C6-BA260240FD7C}" srcOrd="0" destOrd="0" presId="urn:microsoft.com/office/officeart/2005/8/layout/venn2"/>
    <dgm:cxn modelId="{8A31690D-7CFD-404A-940E-758C4EEB8DDF}" type="presParOf" srcId="{BD941680-8E72-4768-9B7F-B7A25C89BC64}" destId="{4629C225-C3A5-40EA-A8BB-54FAFBD0D0E4}" srcOrd="1" destOrd="0" presId="urn:microsoft.com/office/officeart/2005/8/layout/venn2"/>
    <dgm:cxn modelId="{8E598D79-A746-4BE9-BB90-DFC91FF36D15}" type="presParOf" srcId="{FF13A32C-AF86-479B-ADCD-9CC60E3D4CCF}" destId="{BF39A340-F3EB-4FD6-8BF7-198837D1840F}" srcOrd="1" destOrd="0" presId="urn:microsoft.com/office/officeart/2005/8/layout/venn2"/>
    <dgm:cxn modelId="{490AD67E-E5BB-4ECF-AA43-E38F4E84A175}" type="presParOf" srcId="{BF39A340-F3EB-4FD6-8BF7-198837D1840F}" destId="{5455B427-7156-404F-BEDC-3741D83168F9}" srcOrd="0" destOrd="0" presId="urn:microsoft.com/office/officeart/2005/8/layout/venn2"/>
    <dgm:cxn modelId="{834D24CD-BA31-4386-AB6C-0A6F434F65E6}" type="presParOf" srcId="{BF39A340-F3EB-4FD6-8BF7-198837D1840F}" destId="{3208763E-9152-4D67-9BE1-DF2F308CAC8A}" srcOrd="1" destOrd="0" presId="urn:microsoft.com/office/officeart/2005/8/layout/venn2"/>
    <dgm:cxn modelId="{35283548-712F-4578-8915-080E8C3C87DF}" type="presParOf" srcId="{FF13A32C-AF86-479B-ADCD-9CC60E3D4CCF}" destId="{6ECFAF2E-DEBA-4DF7-BBD5-7CAF9671807C}" srcOrd="2" destOrd="0" presId="urn:microsoft.com/office/officeart/2005/8/layout/venn2"/>
    <dgm:cxn modelId="{A44FB64A-4949-482B-9FF6-668DD641E2A7}" type="presParOf" srcId="{6ECFAF2E-DEBA-4DF7-BBD5-7CAF9671807C}" destId="{3B5F47EF-C5EA-472C-B351-D0E08F79B00B}" srcOrd="0" destOrd="0" presId="urn:microsoft.com/office/officeart/2005/8/layout/venn2"/>
    <dgm:cxn modelId="{45C62FB7-4A7B-4690-9C08-FF2EEE157309}" type="presParOf" srcId="{6ECFAF2E-DEBA-4DF7-BBD5-7CAF9671807C}" destId="{B6250ADD-FDF0-460C-A0B4-BF1B200DBCC0}" srcOrd="1" destOrd="0" presId="urn:microsoft.com/office/officeart/2005/8/layout/venn2"/>
    <dgm:cxn modelId="{6943036C-1453-41C7-9E85-AC65CC526D19}" type="presParOf" srcId="{FF13A32C-AF86-479B-ADCD-9CC60E3D4CCF}" destId="{C4585AB2-A2A8-4FA5-B283-E45CE832D570}" srcOrd="3" destOrd="0" presId="urn:microsoft.com/office/officeart/2005/8/layout/venn2"/>
    <dgm:cxn modelId="{64FBDC3D-CB59-47DB-B64F-D94D4BA92876}" type="presParOf" srcId="{C4585AB2-A2A8-4FA5-B283-E45CE832D570}" destId="{8E3C9CB2-8560-4200-9954-E51510539E84}" srcOrd="0" destOrd="0" presId="urn:microsoft.com/office/officeart/2005/8/layout/venn2"/>
    <dgm:cxn modelId="{9C1E5A42-A25D-4D38-8629-01BBF6B59AB7}" type="presParOf" srcId="{C4585AB2-A2A8-4FA5-B283-E45CE832D570}" destId="{E43EBAB2-EB2A-4DE4-87CA-4708A5A699EC}" srcOrd="1" destOrd="0" presId="urn:microsoft.com/office/officeart/2005/8/layout/ven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AA39974-5A8A-4E27-8B42-648711D008F9}" type="datetimeFigureOut">
              <a:rPr lang="ru-RU" smtClean="0"/>
              <a:pPr/>
              <a:t>23.09.2013</a:t>
            </a:fld>
            <a:endParaRPr lang="ru-RU"/>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0C8B558E-4F3E-4AD3-9F21-BDD45C61CFA0}"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9B54D84-5AF1-4BE4-B29D-D69D5C049AA4}" type="datetimeFigureOut">
              <a:rPr lang="ru-RU" smtClean="0"/>
              <a:pPr/>
              <a:t>23.09.2013</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12415043-02D1-49B3-8DB3-B4C90F61188A}" type="slidenum">
              <a:rPr lang="ru-RU" smtClean="0"/>
              <a:pPr/>
              <a:t>‹#›</a:t>
            </a:fld>
            <a:endParaRPr lang="ru-RU"/>
          </a:p>
        </p:txBody>
      </p:sp>
    </p:spTree>
    <p:extLst>
      <p:ext uri="{BB962C8B-B14F-4D97-AF65-F5344CB8AC3E}">
        <p14:creationId xmlns="" xmlns:p14="http://schemas.microsoft.com/office/powerpoint/2010/main" val="1061095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1C538477-A4A5-42D7-B9E5-853A139EB6F3}"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DB9B0F63-AB7D-4F25-BFE7-EE5FC84EEE0F}" type="slidenum">
              <a:rPr lang="en-US" smtClean="0">
                <a:latin typeface="Arial" pitchFamily="34" charset="0"/>
              </a:rPr>
              <a:pPr/>
              <a:t>78</a:t>
            </a:fld>
            <a:endParaRPr lang="en-US" smtClean="0">
              <a:latin typeface="Arial" pitchFamily="34" charset="0"/>
            </a:endParaRPr>
          </a:p>
        </p:txBody>
      </p:sp>
      <p:sp>
        <p:nvSpPr>
          <p:cNvPr id="47107" name="Rectangle 2"/>
          <p:cNvSpPr>
            <a:spLocks noGrp="1" noRot="1" noChangeAspect="1" noChangeArrowheads="1" noTextEdit="1"/>
          </p:cNvSpPr>
          <p:nvPr>
            <p:ph type="sldImg"/>
          </p:nvPr>
        </p:nvSpPr>
        <p:spPr>
          <a:xfrm>
            <a:off x="1176338" y="742950"/>
            <a:ext cx="1876425" cy="1408113"/>
          </a:xfrm>
          <a:ln/>
        </p:spPr>
      </p:sp>
      <p:sp>
        <p:nvSpPr>
          <p:cNvPr id="47108" name="Rectangle 3"/>
          <p:cNvSpPr>
            <a:spLocks noGrp="1" noChangeArrowheads="1"/>
          </p:cNvSpPr>
          <p:nvPr>
            <p:ph type="body" idx="1"/>
          </p:nvPr>
        </p:nvSpPr>
        <p:spPr>
          <a:xfrm>
            <a:off x="679768" y="2564017"/>
            <a:ext cx="5438140" cy="6619382"/>
          </a:xfrm>
          <a:noFill/>
          <a:ln/>
        </p:spPr>
        <p:txBody>
          <a:bodyPr/>
          <a:lstStyle/>
          <a:p>
            <a:pPr eaLnBrk="1" hangingPunct="1"/>
            <a:r>
              <a:rPr lang="en-US" b="1" u="sng" smtClean="0">
                <a:latin typeface="Arial" pitchFamily="34" charset="0"/>
              </a:rPr>
              <a:t>How children develop their personality</a:t>
            </a:r>
            <a:endParaRPr lang="en-US" smtClean="0">
              <a:latin typeface="Arial" pitchFamily="34" charset="0"/>
            </a:endParaRPr>
          </a:p>
          <a:p>
            <a:pPr eaLnBrk="1" hangingPunct="1"/>
            <a:r>
              <a:rPr lang="en-US" smtClean="0">
                <a:latin typeface="Arial" pitchFamily="34" charset="0"/>
              </a:rPr>
              <a:t>The 5 domains contribute to the children’s full development of their personality.</a:t>
            </a:r>
          </a:p>
          <a:p>
            <a:pPr eaLnBrk="1" hangingPunct="1"/>
            <a:r>
              <a:rPr lang="en-US" b="1" u="sng" smtClean="0">
                <a:latin typeface="Arial" pitchFamily="34" charset="0"/>
              </a:rPr>
              <a:t>SPICE Social-Physical-Intellectual-Creative-Emotional</a:t>
            </a:r>
          </a:p>
          <a:p>
            <a:pPr eaLnBrk="1" hangingPunct="1"/>
            <a:r>
              <a:rPr lang="en-US" smtClean="0">
                <a:latin typeface="Arial" pitchFamily="34" charset="0"/>
              </a:rPr>
              <a:t>The 5 domains are integrated with each other and are gradually developed.</a:t>
            </a:r>
          </a:p>
          <a:p>
            <a:pPr eaLnBrk="1" hangingPunct="1"/>
            <a:r>
              <a:rPr lang="en-US" b="1" smtClean="0">
                <a:latin typeface="Arial" pitchFamily="34" charset="0"/>
              </a:rPr>
              <a:t>Social domain- </a:t>
            </a:r>
            <a:r>
              <a:rPr lang="en-US"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r>
              <a:rPr lang="en-US" b="1" smtClean="0">
                <a:latin typeface="Arial" pitchFamily="34" charset="0"/>
              </a:rPr>
              <a:t>Physical domain- </a:t>
            </a:r>
            <a:r>
              <a:rPr lang="en-US" smtClean="0">
                <a:latin typeface="Arial" pitchFamily="34" charset="0"/>
              </a:rPr>
              <a:t>to do with the development of fine motor skills, e.g. drawing, tracing, colouring, matching and gross motor skills, e.g. TPR activities, miming, dancing, etc. p12 ‘Touch Your Eyes’ S’s do only.</a:t>
            </a:r>
          </a:p>
          <a:p>
            <a:pPr eaLnBrk="1" hangingPunct="1"/>
            <a:r>
              <a:rPr lang="en-US" b="1" smtClean="0">
                <a:latin typeface="Arial" pitchFamily="34" charset="0"/>
              </a:rPr>
              <a:t>Intellectual domain – </a:t>
            </a:r>
            <a:r>
              <a:rPr lang="en-US"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r>
              <a:rPr lang="en-US" b="1" smtClean="0">
                <a:latin typeface="Arial" pitchFamily="34" charset="0"/>
              </a:rPr>
              <a:t>Creative domain – </a:t>
            </a:r>
            <a:r>
              <a:rPr lang="en-US"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r>
              <a:rPr lang="en-US"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r>
              <a:rPr lang="en-US" b="1" smtClean="0">
                <a:latin typeface="Arial" pitchFamily="34" charset="0"/>
              </a:rPr>
              <a:t>Emotional domain – </a:t>
            </a:r>
            <a:r>
              <a:rPr lang="en-US"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r>
              <a:rPr lang="en-US" smtClean="0">
                <a:latin typeface="Arial" pitchFamily="34" charset="0"/>
              </a:rPr>
              <a:t>The target is the full development of 5 domains.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9B8E98E9-D447-4C1D-859B-82B655C76A4F}" type="slidenum">
              <a:rPr lang="en-US" smtClean="0">
                <a:latin typeface="Arial" pitchFamily="34" charset="0"/>
              </a:rPr>
              <a:pPr/>
              <a:t>79</a:t>
            </a:fld>
            <a:endParaRPr lang="en-US" smtClean="0">
              <a:latin typeface="Arial"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lnSpc>
                <a:spcPct val="80000"/>
              </a:lnSpc>
            </a:pPr>
            <a:r>
              <a:rPr lang="en-US" sz="900" b="1" u="sng" smtClean="0">
                <a:latin typeface="Arial" pitchFamily="34" charset="0"/>
              </a:rPr>
              <a:t>How children develop their personality</a:t>
            </a:r>
            <a:endParaRPr lang="en-US" sz="900" smtClean="0">
              <a:latin typeface="Arial" pitchFamily="34" charset="0"/>
            </a:endParaRPr>
          </a:p>
          <a:p>
            <a:pPr eaLnBrk="1" hangingPunct="1">
              <a:lnSpc>
                <a:spcPct val="80000"/>
              </a:lnSpc>
            </a:pPr>
            <a:r>
              <a:rPr lang="en-US" sz="900" smtClean="0">
                <a:latin typeface="Arial" pitchFamily="34" charset="0"/>
              </a:rPr>
              <a:t>The 5 domains contribute to the children’s full development of their personality.</a:t>
            </a:r>
          </a:p>
          <a:p>
            <a:pPr eaLnBrk="1" hangingPunct="1">
              <a:lnSpc>
                <a:spcPct val="80000"/>
              </a:lnSpc>
            </a:pPr>
            <a:r>
              <a:rPr lang="en-US" sz="900" b="1" u="sng" smtClean="0">
                <a:latin typeface="Arial" pitchFamily="34" charset="0"/>
              </a:rPr>
              <a:t>SPICE Social-Physical-Intellectual-Creative-Emotional</a:t>
            </a:r>
          </a:p>
          <a:p>
            <a:pPr eaLnBrk="1" hangingPunct="1">
              <a:lnSpc>
                <a:spcPct val="80000"/>
              </a:lnSpc>
            </a:pPr>
            <a:r>
              <a:rPr lang="en-US" sz="900" smtClean="0">
                <a:latin typeface="Arial" pitchFamily="34" charset="0"/>
              </a:rPr>
              <a:t>The 5 domains are integrated with each other and are gradually developed.</a:t>
            </a:r>
          </a:p>
          <a:p>
            <a:pPr eaLnBrk="1" hangingPunct="1">
              <a:lnSpc>
                <a:spcPct val="80000"/>
              </a:lnSpc>
            </a:pPr>
            <a:r>
              <a:rPr lang="en-US" sz="900" b="1" smtClean="0">
                <a:latin typeface="Arial" pitchFamily="34" charset="0"/>
              </a:rPr>
              <a:t>Social domain- </a:t>
            </a:r>
            <a:r>
              <a:rPr lang="en-US" sz="900"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lnSpc>
                <a:spcPct val="80000"/>
              </a:lnSpc>
            </a:pPr>
            <a:r>
              <a:rPr lang="en-US" sz="900" b="1" smtClean="0">
                <a:latin typeface="Arial" pitchFamily="34" charset="0"/>
              </a:rPr>
              <a:t>Physical domain- </a:t>
            </a:r>
            <a:r>
              <a:rPr lang="en-US" sz="900" smtClean="0">
                <a:latin typeface="Arial" pitchFamily="34" charset="0"/>
              </a:rPr>
              <a:t>to do with the development of fine motor skills, e.g. drawing, tracing, colouring, matching and gross motor skills, e.g. TPR activities, miming, dancing, etc. p12 ‘Touch Your Eyes’ S’s do only.</a:t>
            </a:r>
          </a:p>
          <a:p>
            <a:pPr eaLnBrk="1" hangingPunct="1">
              <a:lnSpc>
                <a:spcPct val="80000"/>
              </a:lnSpc>
            </a:pPr>
            <a:r>
              <a:rPr lang="en-US" sz="900" b="1" smtClean="0">
                <a:latin typeface="Arial" pitchFamily="34" charset="0"/>
              </a:rPr>
              <a:t>Intellectual domain – </a:t>
            </a:r>
            <a:r>
              <a:rPr lang="en-US" sz="900"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lnSpc>
                <a:spcPct val="80000"/>
              </a:lnSpc>
            </a:pPr>
            <a:r>
              <a:rPr lang="en-US" sz="900" b="1" smtClean="0">
                <a:latin typeface="Arial" pitchFamily="34" charset="0"/>
              </a:rPr>
              <a:t>Creative domain – </a:t>
            </a:r>
            <a:r>
              <a:rPr lang="en-US" sz="900"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lnSpc>
                <a:spcPct val="80000"/>
              </a:lnSpc>
            </a:pPr>
            <a:r>
              <a:rPr lang="en-US" sz="900"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lnSpc>
                <a:spcPct val="80000"/>
              </a:lnSpc>
            </a:pPr>
            <a:r>
              <a:rPr lang="en-US" sz="900" b="1" smtClean="0">
                <a:latin typeface="Arial" pitchFamily="34" charset="0"/>
              </a:rPr>
              <a:t>Emotional domain – </a:t>
            </a:r>
            <a:r>
              <a:rPr lang="en-US" sz="900"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lnSpc>
                <a:spcPct val="80000"/>
              </a:lnSpc>
            </a:pPr>
            <a:r>
              <a:rPr lang="en-US" sz="900" smtClean="0">
                <a:latin typeface="Arial" pitchFamily="34" charset="0"/>
              </a:rPr>
              <a:t>The target is the full development of 5 domains.</a:t>
            </a:r>
            <a:endParaRPr lang="en-US" sz="900" b="1"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BBBCE42-5CEC-421E-90CE-FE3C443B0968}" type="slidenum">
              <a:rPr lang="en-US" smtClean="0">
                <a:latin typeface="Arial" pitchFamily="34" charset="0"/>
              </a:rPr>
              <a:pPr/>
              <a:t>80</a:t>
            </a:fld>
            <a:endParaRPr lang="en-US" smtClean="0">
              <a:latin typeface="Arial" pitchFamily="34"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52038B50-D2E8-4C1A-9040-33AC43770167}" type="slidenum">
              <a:rPr lang="en-US" smtClean="0">
                <a:latin typeface="Arial" pitchFamily="34" charset="0"/>
              </a:rPr>
              <a:pPr/>
              <a:t>81</a:t>
            </a:fld>
            <a:endParaRPr lang="en-US" smtClean="0">
              <a:latin typeface="Arial"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3611C68-78E9-4845-A2DF-DBF573DE7BC5}" type="slidenum">
              <a:rPr lang="en-US" smtClean="0">
                <a:latin typeface="Arial" pitchFamily="34" charset="0"/>
              </a:rPr>
              <a:pPr/>
              <a:t>83</a:t>
            </a:fld>
            <a:endParaRPr lang="en-US" smtClean="0">
              <a:latin typeface="Arial" pitchFamily="34"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ru-RU"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8915" name="Заметки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smtClean="0"/>
          </a:p>
        </p:txBody>
      </p:sp>
      <p:sp>
        <p:nvSpPr>
          <p:cNvPr id="38916" name="Номер слайда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fld id="{AD7FD7F8-9933-4671-BFA0-5AC566493D46}" type="slidenum">
              <a:rPr lang="ru-RU" smtClean="0"/>
              <a:pPr eaLnBrk="1" hangingPunct="1"/>
              <a:t>14</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4A8722F-F3A0-4B1C-92D7-72B1DB764D67}" type="slidenum">
              <a:rPr lang="ru-RU" smtClean="0"/>
              <a:pPr/>
              <a:t>57</a:t>
            </a:fld>
            <a:endParaRPr lang="ru-RU"/>
          </a:p>
        </p:txBody>
      </p:sp>
    </p:spTree>
    <p:extLst>
      <p:ext uri="{BB962C8B-B14F-4D97-AF65-F5344CB8AC3E}">
        <p14:creationId xmlns="" xmlns:p14="http://schemas.microsoft.com/office/powerpoint/2010/main" val="2629473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F7F2C986-4F07-4A9F-A8B4-05BE805CF682}" type="slidenum">
              <a:rPr lang="en-US" smtClean="0"/>
              <a:pPr/>
              <a:t>72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i="1" smtClean="0"/>
              <a:t>                                                                                                                                                                                                                                                                                                                                                                                                                                                                                                                                                     Happy Hearts</a:t>
            </a:r>
            <a:r>
              <a:rPr lang="en-US" smtClean="0"/>
              <a:t> is a three-level story-based course for three to six year old children. The course develops listening, speaking and pre-reading / pre-writing skills of young children through art, music and movement. It </a:t>
            </a:r>
            <a:r>
              <a:rPr lang="en-GB" smtClean="0"/>
              <a:t>provides a simple but steady development of new language through a carefully graded syllabus. </a:t>
            </a:r>
          </a:p>
          <a:p>
            <a:pPr eaLnBrk="1" hangingPunct="1"/>
            <a:r>
              <a:rPr lang="en-GB" smtClean="0"/>
              <a:t>Kenny the cat is the main character of Happy hearts. Along side with the 2 toddlers Molly and Billy they provide the stability children need at this age; Kenny the cat is the character that appears in all books, on and off, while other cute little animals are introduced gradually throughout the series and eventually they develop a bond of friendship.</a:t>
            </a:r>
          </a:p>
          <a:p>
            <a:pPr eaLnBrk="1" hangingPunct="1"/>
            <a:r>
              <a:rPr lang="en-GB" smtClean="0"/>
              <a:t>The hearts represent the warmth love and affection we feel for toddlers at that age, and what they respectively should feel towards all the cute little creatures that exist in our world. </a:t>
            </a:r>
            <a:endParaRPr lang="en-US" smtClean="0"/>
          </a:p>
          <a:p>
            <a:pPr eaLnBrk="1" hangingPunct="1"/>
            <a:r>
              <a:rPr lang="en-US" smtClean="0"/>
              <a:t>Through the animal characters of the book we trigger children’s imagination and expand their knowledge of the world around them. Children can identify themselves to these characters by following their adventures and experiences, thus learning becomes, not only fun, but personal as well.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8AD2536-4DE7-42A4-B318-B9AA2A0AE215}" type="slidenum">
              <a:rPr lang="en-US" smtClean="0">
                <a:latin typeface="Arial" pitchFamily="34" charset="0"/>
              </a:rPr>
              <a:pPr/>
              <a:t>73</a:t>
            </a:fld>
            <a:endParaRPr lang="en-US" smtClean="0">
              <a:latin typeface="Arial" pitchFamily="34"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lnSpc>
                <a:spcPct val="80000"/>
              </a:lnSpc>
            </a:pPr>
            <a:r>
              <a:rPr lang="en-US" sz="900" b="1" u="sng" smtClean="0">
                <a:latin typeface="Arial" pitchFamily="34" charset="0"/>
              </a:rPr>
              <a:t>How children develop their personality</a:t>
            </a:r>
            <a:endParaRPr lang="en-US" sz="900" smtClean="0">
              <a:latin typeface="Arial" pitchFamily="34" charset="0"/>
            </a:endParaRPr>
          </a:p>
          <a:p>
            <a:pPr eaLnBrk="1" hangingPunct="1">
              <a:lnSpc>
                <a:spcPct val="80000"/>
              </a:lnSpc>
            </a:pPr>
            <a:r>
              <a:rPr lang="en-US" sz="900" smtClean="0">
                <a:latin typeface="Arial" pitchFamily="34" charset="0"/>
              </a:rPr>
              <a:t>The 5 domains contribute to the children’s full development of their personality.</a:t>
            </a:r>
          </a:p>
          <a:p>
            <a:pPr eaLnBrk="1" hangingPunct="1">
              <a:lnSpc>
                <a:spcPct val="80000"/>
              </a:lnSpc>
            </a:pPr>
            <a:r>
              <a:rPr lang="en-US" sz="900" b="1" u="sng" smtClean="0">
                <a:latin typeface="Arial" pitchFamily="34" charset="0"/>
              </a:rPr>
              <a:t>SPICE Social-Physical-Intellectual-Creative-Emotional</a:t>
            </a:r>
          </a:p>
          <a:p>
            <a:pPr eaLnBrk="1" hangingPunct="1">
              <a:lnSpc>
                <a:spcPct val="80000"/>
              </a:lnSpc>
            </a:pPr>
            <a:r>
              <a:rPr lang="en-US" sz="900" smtClean="0">
                <a:latin typeface="Arial" pitchFamily="34" charset="0"/>
              </a:rPr>
              <a:t>The 5 domains are integrated with each other and are gradually developed.</a:t>
            </a:r>
          </a:p>
          <a:p>
            <a:pPr eaLnBrk="1" hangingPunct="1">
              <a:lnSpc>
                <a:spcPct val="80000"/>
              </a:lnSpc>
            </a:pPr>
            <a:r>
              <a:rPr lang="en-US" sz="900" b="1" smtClean="0">
                <a:latin typeface="Arial" pitchFamily="34" charset="0"/>
              </a:rPr>
              <a:t>Social domain- </a:t>
            </a:r>
            <a:r>
              <a:rPr lang="en-US" sz="900"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lnSpc>
                <a:spcPct val="80000"/>
              </a:lnSpc>
            </a:pPr>
            <a:r>
              <a:rPr lang="en-US" sz="900" b="1" smtClean="0">
                <a:latin typeface="Arial" pitchFamily="34" charset="0"/>
              </a:rPr>
              <a:t>Physical domain- </a:t>
            </a:r>
            <a:r>
              <a:rPr lang="en-US" sz="900" smtClean="0">
                <a:latin typeface="Arial" pitchFamily="34" charset="0"/>
              </a:rPr>
              <a:t>to do with the development of fine motor skills, e.g. drawing, tracing, colouring, matching and gross motor skills, e.g. TPR activities, miming, dancing, etc. p12 ‘Touch Your Eyes’ S’s do only.</a:t>
            </a:r>
          </a:p>
          <a:p>
            <a:pPr eaLnBrk="1" hangingPunct="1">
              <a:lnSpc>
                <a:spcPct val="80000"/>
              </a:lnSpc>
            </a:pPr>
            <a:r>
              <a:rPr lang="en-US" sz="900" b="1" smtClean="0">
                <a:latin typeface="Arial" pitchFamily="34" charset="0"/>
              </a:rPr>
              <a:t>Intellectual domain – </a:t>
            </a:r>
            <a:r>
              <a:rPr lang="en-US" sz="900"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lnSpc>
                <a:spcPct val="80000"/>
              </a:lnSpc>
            </a:pPr>
            <a:r>
              <a:rPr lang="en-US" sz="900" b="1" smtClean="0">
                <a:latin typeface="Arial" pitchFamily="34" charset="0"/>
              </a:rPr>
              <a:t>Creative domain – </a:t>
            </a:r>
            <a:r>
              <a:rPr lang="en-US" sz="900"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lnSpc>
                <a:spcPct val="80000"/>
              </a:lnSpc>
            </a:pPr>
            <a:r>
              <a:rPr lang="en-US" sz="900"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lnSpc>
                <a:spcPct val="80000"/>
              </a:lnSpc>
            </a:pPr>
            <a:r>
              <a:rPr lang="en-US" sz="900" b="1" smtClean="0">
                <a:latin typeface="Arial" pitchFamily="34" charset="0"/>
              </a:rPr>
              <a:t>Emotional domain – </a:t>
            </a:r>
            <a:r>
              <a:rPr lang="en-US" sz="900"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lnSpc>
                <a:spcPct val="80000"/>
              </a:lnSpc>
            </a:pPr>
            <a:r>
              <a:rPr lang="en-US" sz="900" smtClean="0">
                <a:latin typeface="Arial" pitchFamily="34" charset="0"/>
              </a:rPr>
              <a:t>The target is the full development of 5 domains.</a:t>
            </a:r>
            <a:endParaRPr lang="en-US" sz="900" b="1"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6938151B-77FD-4DDF-9181-98C92468947F}" type="slidenum">
              <a:rPr lang="en-US" smtClean="0">
                <a:latin typeface="Arial" pitchFamily="34" charset="0"/>
              </a:rPr>
              <a:pPr/>
              <a:t>74</a:t>
            </a:fld>
            <a:endParaRPr lang="en-US" smtClean="0">
              <a:latin typeface="Arial" pitchFamily="34"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b="1" smtClean="0">
                <a:latin typeface="Arial" pitchFamily="34" charset="0"/>
              </a:rPr>
              <a:t>4 Play </a:t>
            </a:r>
            <a:r>
              <a:rPr lang="en-US" b="1" i="1" smtClean="0">
                <a:latin typeface="Arial" pitchFamily="34" charset="0"/>
              </a:rPr>
              <a:t>Keep still! </a:t>
            </a:r>
            <a:r>
              <a:rPr lang="en-US" b="1" smtClean="0">
                <a:latin typeface="Arial" pitchFamily="34" charset="0"/>
              </a:rPr>
              <a:t>game.</a:t>
            </a:r>
          </a:p>
          <a:p>
            <a:pPr eaLnBrk="1" hangingPunct="1"/>
            <a:endParaRPr lang="en-US" smtClean="0">
              <a:latin typeface="Arial" pitchFamily="34" charset="0"/>
            </a:endParaRPr>
          </a:p>
          <a:p>
            <a:pPr eaLnBrk="1" hangingPunct="1"/>
            <a:r>
              <a:rPr lang="en-US" smtClean="0">
                <a:latin typeface="Arial" pitchFamily="34" charset="0"/>
              </a:rPr>
              <a:t>Tell the children they are going to perform certain actions depending on your instructions (</a:t>
            </a:r>
            <a:r>
              <a:rPr lang="en-US" i="1" smtClean="0">
                <a:latin typeface="Arial" pitchFamily="34" charset="0"/>
              </a:rPr>
              <a:t>e.g. Everyone jump.</a:t>
            </a:r>
            <a:r>
              <a:rPr lang="en-US" smtClean="0">
                <a:latin typeface="Arial" pitchFamily="34" charset="0"/>
              </a:rPr>
              <a:t>). Play some music as the children are moving around, then pause and shout </a:t>
            </a:r>
            <a:r>
              <a:rPr lang="en-US" i="1" smtClean="0">
                <a:latin typeface="Arial" pitchFamily="34" charset="0"/>
              </a:rPr>
              <a:t>Keep</a:t>
            </a:r>
            <a:r>
              <a:rPr lang="en-US" smtClean="0">
                <a:latin typeface="Arial" pitchFamily="34" charset="0"/>
              </a:rPr>
              <a:t> </a:t>
            </a:r>
            <a:r>
              <a:rPr lang="en-US" i="1" smtClean="0">
                <a:latin typeface="Arial" pitchFamily="34" charset="0"/>
              </a:rPr>
              <a:t>Still!</a:t>
            </a:r>
            <a:r>
              <a:rPr lang="en-US" smtClean="0">
                <a:latin typeface="Arial" pitchFamily="34" charset="0"/>
              </a:rPr>
              <a:t> Anyone moving at this point is out of the game. Repeat with another action.</a:t>
            </a:r>
            <a:endParaRPr lang="el-GR"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9262D7AE-5065-4513-A9C8-2573AEE31571}" type="slidenum">
              <a:rPr lang="en-US" smtClean="0">
                <a:latin typeface="Arial" pitchFamily="34" charset="0"/>
              </a:rPr>
              <a:pPr/>
              <a:t>75</a:t>
            </a:fld>
            <a:endParaRPr lang="en-US" smtClean="0">
              <a:latin typeface="Arial"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lnSpc>
                <a:spcPct val="80000"/>
              </a:lnSpc>
            </a:pPr>
            <a:r>
              <a:rPr lang="en-US" sz="900" b="1" u="sng" smtClean="0">
                <a:latin typeface="Arial" pitchFamily="34" charset="0"/>
              </a:rPr>
              <a:t>How children develop their personality</a:t>
            </a:r>
            <a:endParaRPr lang="en-US" sz="900" smtClean="0">
              <a:latin typeface="Arial" pitchFamily="34" charset="0"/>
            </a:endParaRPr>
          </a:p>
          <a:p>
            <a:pPr eaLnBrk="1" hangingPunct="1">
              <a:lnSpc>
                <a:spcPct val="80000"/>
              </a:lnSpc>
            </a:pPr>
            <a:r>
              <a:rPr lang="en-US" sz="900" smtClean="0">
                <a:latin typeface="Arial" pitchFamily="34" charset="0"/>
              </a:rPr>
              <a:t>The 5 domains contribute to the children’s full development of their personality.</a:t>
            </a:r>
          </a:p>
          <a:p>
            <a:pPr eaLnBrk="1" hangingPunct="1">
              <a:lnSpc>
                <a:spcPct val="80000"/>
              </a:lnSpc>
            </a:pPr>
            <a:r>
              <a:rPr lang="en-US" sz="900" b="1" u="sng" smtClean="0">
                <a:latin typeface="Arial" pitchFamily="34" charset="0"/>
              </a:rPr>
              <a:t>SPICE Social-Physical-Intellectual-Creative-Emotional</a:t>
            </a:r>
          </a:p>
          <a:p>
            <a:pPr eaLnBrk="1" hangingPunct="1">
              <a:lnSpc>
                <a:spcPct val="80000"/>
              </a:lnSpc>
            </a:pPr>
            <a:r>
              <a:rPr lang="en-US" sz="900" smtClean="0">
                <a:latin typeface="Arial" pitchFamily="34" charset="0"/>
              </a:rPr>
              <a:t>The 5 domains are integrated with each other and are gradually developed.</a:t>
            </a:r>
          </a:p>
          <a:p>
            <a:pPr eaLnBrk="1" hangingPunct="1">
              <a:lnSpc>
                <a:spcPct val="80000"/>
              </a:lnSpc>
            </a:pPr>
            <a:r>
              <a:rPr lang="en-US" sz="900" b="1" smtClean="0">
                <a:latin typeface="Arial" pitchFamily="34" charset="0"/>
              </a:rPr>
              <a:t>Social domain- </a:t>
            </a:r>
            <a:r>
              <a:rPr lang="en-US" sz="900"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lnSpc>
                <a:spcPct val="80000"/>
              </a:lnSpc>
            </a:pPr>
            <a:r>
              <a:rPr lang="en-US" sz="900" b="1" smtClean="0">
                <a:latin typeface="Arial" pitchFamily="34" charset="0"/>
              </a:rPr>
              <a:t>Physical domain- </a:t>
            </a:r>
            <a:r>
              <a:rPr lang="en-US" sz="900" smtClean="0">
                <a:latin typeface="Arial" pitchFamily="34" charset="0"/>
              </a:rPr>
              <a:t>to do with the development of fine motor skills, e.g. drawing, tracing, colouring, matching and gross motor skills, e.g. TPR activities, miming, dancing, etc. p12 ‘Touch Your Eyes’ S’s do only.</a:t>
            </a:r>
          </a:p>
          <a:p>
            <a:pPr eaLnBrk="1" hangingPunct="1">
              <a:lnSpc>
                <a:spcPct val="80000"/>
              </a:lnSpc>
            </a:pPr>
            <a:r>
              <a:rPr lang="en-US" sz="900" b="1" smtClean="0">
                <a:latin typeface="Arial" pitchFamily="34" charset="0"/>
              </a:rPr>
              <a:t>Intellectual domain – </a:t>
            </a:r>
            <a:r>
              <a:rPr lang="en-US" sz="900"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lnSpc>
                <a:spcPct val="80000"/>
              </a:lnSpc>
            </a:pPr>
            <a:r>
              <a:rPr lang="en-US" sz="900" b="1" smtClean="0">
                <a:latin typeface="Arial" pitchFamily="34" charset="0"/>
              </a:rPr>
              <a:t>Creative domain – </a:t>
            </a:r>
            <a:r>
              <a:rPr lang="en-US" sz="900"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lnSpc>
                <a:spcPct val="80000"/>
              </a:lnSpc>
            </a:pPr>
            <a:r>
              <a:rPr lang="en-US" sz="900"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lnSpc>
                <a:spcPct val="80000"/>
              </a:lnSpc>
            </a:pPr>
            <a:r>
              <a:rPr lang="en-US" sz="900" b="1" smtClean="0">
                <a:latin typeface="Arial" pitchFamily="34" charset="0"/>
              </a:rPr>
              <a:t>Emotional domain – </a:t>
            </a:r>
            <a:r>
              <a:rPr lang="en-US" sz="900"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lnSpc>
                <a:spcPct val="80000"/>
              </a:lnSpc>
            </a:pPr>
            <a:r>
              <a:rPr lang="en-US" sz="900" smtClean="0">
                <a:latin typeface="Arial" pitchFamily="34" charset="0"/>
              </a:rPr>
              <a:t>The target is the full development of 5 domains.</a:t>
            </a:r>
            <a:endParaRPr lang="en-US" sz="900" b="1"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A81E1514-E8BA-4B04-8669-0ACEA549E596}" type="slidenum">
              <a:rPr lang="en-US" smtClean="0">
                <a:latin typeface="Arial" pitchFamily="34" charset="0"/>
              </a:rPr>
              <a:pPr/>
              <a:t>76</a:t>
            </a:fld>
            <a:endParaRPr lang="en-US" smtClean="0">
              <a:latin typeface="Arial" pitchFamily="34"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lnSpc>
                <a:spcPct val="80000"/>
              </a:lnSpc>
            </a:pPr>
            <a:r>
              <a:rPr lang="en-US" sz="900" b="1" u="sng" smtClean="0">
                <a:latin typeface="Arial" pitchFamily="34" charset="0"/>
              </a:rPr>
              <a:t>How children develop their personality</a:t>
            </a:r>
            <a:endParaRPr lang="en-US" sz="900" smtClean="0">
              <a:latin typeface="Arial" pitchFamily="34" charset="0"/>
            </a:endParaRPr>
          </a:p>
          <a:p>
            <a:pPr eaLnBrk="1" hangingPunct="1">
              <a:lnSpc>
                <a:spcPct val="80000"/>
              </a:lnSpc>
            </a:pPr>
            <a:r>
              <a:rPr lang="en-US" sz="900" smtClean="0">
                <a:latin typeface="Arial" pitchFamily="34" charset="0"/>
              </a:rPr>
              <a:t>The 5 domains contribute to the children’s full development of their personality.</a:t>
            </a:r>
          </a:p>
          <a:p>
            <a:pPr eaLnBrk="1" hangingPunct="1">
              <a:lnSpc>
                <a:spcPct val="80000"/>
              </a:lnSpc>
            </a:pPr>
            <a:r>
              <a:rPr lang="en-US" sz="900" b="1" u="sng" smtClean="0">
                <a:latin typeface="Arial" pitchFamily="34" charset="0"/>
              </a:rPr>
              <a:t>SPICE Social-Physical-Intellectual-Creative-Emotional</a:t>
            </a:r>
          </a:p>
          <a:p>
            <a:pPr eaLnBrk="1" hangingPunct="1">
              <a:lnSpc>
                <a:spcPct val="80000"/>
              </a:lnSpc>
            </a:pPr>
            <a:r>
              <a:rPr lang="en-US" sz="900" smtClean="0">
                <a:latin typeface="Arial" pitchFamily="34" charset="0"/>
              </a:rPr>
              <a:t>The 5 domains are integrated with each other and are gradually developed.</a:t>
            </a:r>
          </a:p>
          <a:p>
            <a:pPr eaLnBrk="1" hangingPunct="1">
              <a:lnSpc>
                <a:spcPct val="80000"/>
              </a:lnSpc>
            </a:pPr>
            <a:r>
              <a:rPr lang="en-US" sz="900" b="1" smtClean="0">
                <a:latin typeface="Arial" pitchFamily="34" charset="0"/>
              </a:rPr>
              <a:t>Social domain- </a:t>
            </a:r>
            <a:r>
              <a:rPr lang="en-US" sz="900"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lnSpc>
                <a:spcPct val="80000"/>
              </a:lnSpc>
            </a:pPr>
            <a:r>
              <a:rPr lang="en-US" sz="900" b="1" smtClean="0">
                <a:latin typeface="Arial" pitchFamily="34" charset="0"/>
              </a:rPr>
              <a:t>Physical domain- </a:t>
            </a:r>
            <a:r>
              <a:rPr lang="en-US" sz="900" smtClean="0">
                <a:latin typeface="Arial" pitchFamily="34" charset="0"/>
              </a:rPr>
              <a:t>to do with the development of fine motor skills, e.g. drawing, tracing, colouring, matching and gross motor skills, e.g. TPR activities, miming, dancing, etc. p12 ‘Touch Your Eyes’ S’s do only.</a:t>
            </a:r>
          </a:p>
          <a:p>
            <a:pPr eaLnBrk="1" hangingPunct="1">
              <a:lnSpc>
                <a:spcPct val="80000"/>
              </a:lnSpc>
            </a:pPr>
            <a:r>
              <a:rPr lang="en-US" sz="900" b="1" smtClean="0">
                <a:latin typeface="Arial" pitchFamily="34" charset="0"/>
              </a:rPr>
              <a:t>Intellectual domain – </a:t>
            </a:r>
            <a:r>
              <a:rPr lang="en-US" sz="900"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lnSpc>
                <a:spcPct val="80000"/>
              </a:lnSpc>
            </a:pPr>
            <a:r>
              <a:rPr lang="en-US" sz="900" b="1" smtClean="0">
                <a:latin typeface="Arial" pitchFamily="34" charset="0"/>
              </a:rPr>
              <a:t>Creative domain – </a:t>
            </a:r>
            <a:r>
              <a:rPr lang="en-US" sz="900"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lnSpc>
                <a:spcPct val="80000"/>
              </a:lnSpc>
            </a:pPr>
            <a:r>
              <a:rPr lang="en-US" sz="900"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lnSpc>
                <a:spcPct val="80000"/>
              </a:lnSpc>
            </a:pPr>
            <a:r>
              <a:rPr lang="en-US" sz="900" b="1" smtClean="0">
                <a:latin typeface="Arial" pitchFamily="34" charset="0"/>
              </a:rPr>
              <a:t>Emotional domain – </a:t>
            </a:r>
            <a:r>
              <a:rPr lang="en-US" sz="900"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lnSpc>
                <a:spcPct val="80000"/>
              </a:lnSpc>
            </a:pPr>
            <a:r>
              <a:rPr lang="en-US" sz="900" smtClean="0">
                <a:latin typeface="Arial" pitchFamily="34" charset="0"/>
              </a:rPr>
              <a:t>The target is the full development of 5 domains.</a:t>
            </a:r>
            <a:endParaRPr lang="en-US" sz="900" b="1"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827BB97-9287-4B6D-83ED-2CC146E68C19}" type="slidenum">
              <a:rPr lang="en-US" smtClean="0">
                <a:latin typeface="Arial" pitchFamily="34" charset="0"/>
              </a:rPr>
              <a:pPr/>
              <a:t>77</a:t>
            </a:fld>
            <a:endParaRPr lang="en-US" smtClean="0">
              <a:latin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lnSpc>
                <a:spcPct val="80000"/>
              </a:lnSpc>
            </a:pPr>
            <a:r>
              <a:rPr lang="en-US" sz="900" b="1" u="sng" smtClean="0">
                <a:latin typeface="Arial" pitchFamily="34" charset="0"/>
              </a:rPr>
              <a:t>How children develop their personality</a:t>
            </a:r>
            <a:endParaRPr lang="en-US" sz="900" smtClean="0">
              <a:latin typeface="Arial" pitchFamily="34" charset="0"/>
            </a:endParaRPr>
          </a:p>
          <a:p>
            <a:pPr eaLnBrk="1" hangingPunct="1">
              <a:lnSpc>
                <a:spcPct val="80000"/>
              </a:lnSpc>
            </a:pPr>
            <a:r>
              <a:rPr lang="en-US" sz="900" smtClean="0">
                <a:latin typeface="Arial" pitchFamily="34" charset="0"/>
              </a:rPr>
              <a:t>The 5 domains contribute to the children’s full development of their personality.</a:t>
            </a:r>
          </a:p>
          <a:p>
            <a:pPr eaLnBrk="1" hangingPunct="1">
              <a:lnSpc>
                <a:spcPct val="80000"/>
              </a:lnSpc>
            </a:pPr>
            <a:r>
              <a:rPr lang="en-US" sz="900" b="1" u="sng" smtClean="0">
                <a:latin typeface="Arial" pitchFamily="34" charset="0"/>
              </a:rPr>
              <a:t>SPICE Social-Physical-Intellectual-Creative-Emotional</a:t>
            </a:r>
          </a:p>
          <a:p>
            <a:pPr eaLnBrk="1" hangingPunct="1">
              <a:lnSpc>
                <a:spcPct val="80000"/>
              </a:lnSpc>
            </a:pPr>
            <a:r>
              <a:rPr lang="en-US" sz="900" smtClean="0">
                <a:latin typeface="Arial" pitchFamily="34" charset="0"/>
              </a:rPr>
              <a:t>The 5 domains are integrated with each other and are gradually developed.</a:t>
            </a:r>
          </a:p>
          <a:p>
            <a:pPr eaLnBrk="1" hangingPunct="1">
              <a:lnSpc>
                <a:spcPct val="80000"/>
              </a:lnSpc>
            </a:pPr>
            <a:r>
              <a:rPr lang="en-US" sz="900" b="1" smtClean="0">
                <a:latin typeface="Arial" pitchFamily="34" charset="0"/>
              </a:rPr>
              <a:t>Social domain- </a:t>
            </a:r>
            <a:r>
              <a:rPr lang="en-US" sz="900" smtClean="0">
                <a:latin typeface="Arial" pitchFamily="34" charset="0"/>
              </a:rPr>
              <a:t>To do with the ability to work in groups, share with others, follow and accept rules. The development of the social domain can be achieved through: games; rules (stand up, sit down); project work (all lessons 6 p12); role play (all lessons 8 p28)</a:t>
            </a:r>
          </a:p>
          <a:p>
            <a:pPr eaLnBrk="1" hangingPunct="1">
              <a:lnSpc>
                <a:spcPct val="80000"/>
              </a:lnSpc>
            </a:pPr>
            <a:r>
              <a:rPr lang="en-US" sz="900" b="1" smtClean="0">
                <a:latin typeface="Arial" pitchFamily="34" charset="0"/>
              </a:rPr>
              <a:t>Physical domain- </a:t>
            </a:r>
            <a:r>
              <a:rPr lang="en-US" sz="900" smtClean="0">
                <a:latin typeface="Arial" pitchFamily="34" charset="0"/>
              </a:rPr>
              <a:t>to do with the development of fine motor skills, e.g. drawing, tracing, colouring, matching and gross motor skills, e.g. TPR activities, miming, dancing, etc. p12 ‘Touch Your Eyes’ S’s do only.</a:t>
            </a:r>
          </a:p>
          <a:p>
            <a:pPr eaLnBrk="1" hangingPunct="1">
              <a:lnSpc>
                <a:spcPct val="80000"/>
              </a:lnSpc>
            </a:pPr>
            <a:r>
              <a:rPr lang="en-US" sz="900" b="1" smtClean="0">
                <a:latin typeface="Arial" pitchFamily="34" charset="0"/>
              </a:rPr>
              <a:t>Intellectual domain – </a:t>
            </a:r>
            <a:r>
              <a:rPr lang="en-US" sz="900" smtClean="0">
                <a:latin typeface="Arial" pitchFamily="34" charset="0"/>
              </a:rPr>
              <a:t>to do with the knowledge and understanding of the world around them. For example, exploring child-centered themes. P40 ‘In the Park’. The trees, the benches, the ice-cream man, etc. OK looking closely at similarities and differences, life patterns and changes, such as seasons, life cycles. HH1 p64.</a:t>
            </a:r>
          </a:p>
          <a:p>
            <a:pPr eaLnBrk="1" hangingPunct="1">
              <a:lnSpc>
                <a:spcPct val="80000"/>
              </a:lnSpc>
            </a:pPr>
            <a:r>
              <a:rPr lang="en-US" sz="900" b="1" smtClean="0">
                <a:latin typeface="Arial" pitchFamily="34" charset="0"/>
              </a:rPr>
              <a:t>Creative domain – </a:t>
            </a:r>
            <a:r>
              <a:rPr lang="en-US" sz="900" smtClean="0">
                <a:latin typeface="Arial" pitchFamily="34" charset="0"/>
              </a:rPr>
              <a:t>to do with the development of self-expression and engagement of children’s imagination. The creative domain can be developed: through music p66 (Goodnight song); dance; songs; craftwork p57; roleplay p28; stories p52 ‘The Big Carrot Story’.</a:t>
            </a:r>
          </a:p>
          <a:p>
            <a:pPr eaLnBrk="1" hangingPunct="1">
              <a:lnSpc>
                <a:spcPct val="80000"/>
              </a:lnSpc>
            </a:pPr>
            <a:r>
              <a:rPr lang="en-US" sz="900" smtClean="0">
                <a:latin typeface="Arial" pitchFamily="34" charset="0"/>
              </a:rPr>
              <a:t>The four skills learning a language are closely related to the creative domain. The earlier the creative domain is developed the more competent users or English the children become. They become naturally bilingual.</a:t>
            </a:r>
          </a:p>
          <a:p>
            <a:pPr eaLnBrk="1" hangingPunct="1">
              <a:lnSpc>
                <a:spcPct val="80000"/>
              </a:lnSpc>
            </a:pPr>
            <a:r>
              <a:rPr lang="en-US" sz="900" b="1" smtClean="0">
                <a:latin typeface="Arial" pitchFamily="34" charset="0"/>
              </a:rPr>
              <a:t>Emotional domain – </a:t>
            </a:r>
            <a:r>
              <a:rPr lang="en-US" sz="900" smtClean="0">
                <a:latin typeface="Arial" pitchFamily="34" charset="0"/>
              </a:rPr>
              <a:t>to do with self confidence, self esteem, self awareness. This domain is related to feelings. For example: p59 love towards family; p75 Mother’s Day; p79 Earth day. Self Confidence 1 Reward stickers, 2 follow the paths p17.</a:t>
            </a:r>
          </a:p>
          <a:p>
            <a:pPr eaLnBrk="1" hangingPunct="1">
              <a:lnSpc>
                <a:spcPct val="80000"/>
              </a:lnSpc>
            </a:pPr>
            <a:r>
              <a:rPr lang="en-US" sz="900" smtClean="0">
                <a:latin typeface="Arial" pitchFamily="34" charset="0"/>
              </a:rPr>
              <a:t>The target is the full development of 5 domains.</a:t>
            </a:r>
            <a:endParaRPr lang="en-US" sz="900" b="1"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a:p>
            <a:pPr eaLnBrk="1" hangingPunct="1">
              <a:lnSpc>
                <a:spcPct val="80000"/>
              </a:lnSpc>
            </a:pPr>
            <a:endParaRPr lang="en-US" sz="900" b="1" u="sng"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5.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196752"/>
            <a:ext cx="7772400" cy="2304256"/>
          </a:xfrm>
        </p:spPr>
        <p:txBody>
          <a:bodyPr>
            <a:normAutofit/>
          </a:bodyPr>
          <a:lstStyle>
            <a:lvl1pPr>
              <a:defRPr sz="3600"/>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479612" y="3717032"/>
            <a:ext cx="6184776" cy="1512168"/>
          </a:xfrm>
        </p:spPr>
        <p:txBody>
          <a:bodyPr>
            <a:normAutofit/>
          </a:bodyPr>
          <a:lstStyle>
            <a:lvl1pPr marL="0" indent="0" algn="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
        <p:nvSpPr>
          <p:cNvPr id="4" name="Дата 3"/>
          <p:cNvSpPr>
            <a:spLocks noGrp="1"/>
          </p:cNvSpPr>
          <p:nvPr>
            <p:ph type="dt" sz="half" idx="10"/>
          </p:nvPr>
        </p:nvSpPr>
        <p:spPr/>
        <p:txBody>
          <a:bodyPr/>
          <a:lstStyle/>
          <a:p>
            <a:fld id="{8CC10286-18C2-47F5-8434-B3909E66A24C}"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FADA9D0-D672-43DC-A055-D28E47B0FA6D}"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2544F4-47A0-44D9-BC00-47025D660B52}"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lvl1pPr>
              <a:defRPr>
                <a:solidFill>
                  <a:srgbClr val="FF0000"/>
                </a:solidFill>
              </a:defRPr>
            </a:lvl1p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lvl1pPr algn="l">
              <a:defRPr sz="4000">
                <a:solidFill>
                  <a:srgbClr val="FF0000"/>
                </a:solidFill>
              </a:defRPr>
            </a:lvl1pPr>
          </a:lstStyle>
          <a:p>
            <a:r>
              <a:rPr lang="ru-RU" smtClean="0"/>
              <a:t>Образец заголовка</a:t>
            </a:r>
            <a:endParaRPr lang="ru-RU"/>
          </a:p>
        </p:txBody>
      </p:sp>
      <p:sp>
        <p:nvSpPr>
          <p:cNvPr id="3" name="Содержимое 2"/>
          <p:cNvSpPr>
            <a:spLocks noGrp="1"/>
          </p:cNvSpPr>
          <p:nvPr>
            <p:ph idx="1"/>
          </p:nvPr>
        </p:nvSpPr>
        <p:spPr/>
        <p:txBody>
          <a:bodyPr/>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a:defRPr>
                <a:solidFill>
                  <a:schemeClr val="accent1">
                    <a:lumMod val="50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EA270A-2F20-46C5-905A-067533080463}" type="slidenum">
              <a:rPr lang="ru-RU" smtClean="0"/>
              <a:pPr/>
              <a:t>‹#›</a:t>
            </a:fld>
            <a:endParaRPr lang="ru-RU"/>
          </a:p>
        </p:txBody>
      </p:sp>
      <p:cxnSp>
        <p:nvCxnSpPr>
          <p:cNvPr id="7" name="Прямая соединительная линия 6"/>
          <p:cNvCxnSpPr/>
          <p:nvPr userDrawn="1"/>
        </p:nvCxnSpPr>
        <p:spPr>
          <a:xfrm>
            <a:off x="467544" y="1412776"/>
            <a:ext cx="64807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lvl1pPr algn="l">
              <a:defRPr sz="4000">
                <a:solidFill>
                  <a:srgbClr val="FF0000"/>
                </a:solidFill>
              </a:defRPr>
            </a:lvl1p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EA270A-2F20-46C5-905A-067533080463}" type="slidenum">
              <a:rPr lang="ru-RU" smtClean="0"/>
              <a:pPr/>
              <a:t>‹#›</a:t>
            </a:fld>
            <a:endParaRPr lang="ru-RU"/>
          </a:p>
        </p:txBody>
      </p:sp>
      <p:cxnSp>
        <p:nvCxnSpPr>
          <p:cNvPr id="8" name="Прямая соединительная линия 7"/>
          <p:cNvCxnSpPr/>
          <p:nvPr userDrawn="1"/>
        </p:nvCxnSpPr>
        <p:spPr>
          <a:xfrm>
            <a:off x="467544" y="1412776"/>
            <a:ext cx="64807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lvl1pPr algn="l">
              <a:defRPr sz="4000">
                <a:solidFill>
                  <a:srgbClr val="FF0000"/>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6EA270A-2F20-46C5-905A-067533080463}" type="slidenum">
              <a:rPr lang="ru-RU" smtClean="0"/>
              <a:pPr/>
              <a:t>‹#›</a:t>
            </a:fld>
            <a:endParaRPr lang="ru-RU"/>
          </a:p>
        </p:txBody>
      </p:sp>
      <p:cxnSp>
        <p:nvCxnSpPr>
          <p:cNvPr id="10" name="Прямая соединительная линия 9"/>
          <p:cNvCxnSpPr/>
          <p:nvPr userDrawn="1"/>
        </p:nvCxnSpPr>
        <p:spPr>
          <a:xfrm>
            <a:off x="467544" y="1412776"/>
            <a:ext cx="64807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lvl1pPr algn="l">
              <a:defRPr sz="4000">
                <a:solidFill>
                  <a:srgbClr val="FF0000"/>
                </a:solidFill>
              </a:defRPr>
            </a:lvl1pPr>
          </a:lstStyle>
          <a:p>
            <a:r>
              <a:rPr lang="ru-RU" smtClean="0"/>
              <a:t>Образец заголовка</a:t>
            </a:r>
            <a:endParaRPr lang="ru-RU"/>
          </a:p>
        </p:txBody>
      </p:sp>
      <p:sp>
        <p:nvSpPr>
          <p:cNvPr id="3" name="Дата 2"/>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6EA270A-2F20-46C5-905A-067533080463}" type="slidenum">
              <a:rPr lang="ru-RU" smtClean="0"/>
              <a:pPr/>
              <a:t>‹#›</a:t>
            </a:fld>
            <a:endParaRPr lang="ru-RU"/>
          </a:p>
        </p:txBody>
      </p:sp>
      <p:cxnSp>
        <p:nvCxnSpPr>
          <p:cNvPr id="6" name="Прямая соединительная линия 5"/>
          <p:cNvCxnSpPr/>
          <p:nvPr userDrawn="1"/>
        </p:nvCxnSpPr>
        <p:spPr>
          <a:xfrm>
            <a:off x="467544" y="1412776"/>
            <a:ext cx="64807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74BE10B-9969-447C-820C-833718001C97}"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EA270A-2F20-46C5-905A-06753308046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A82B126-F0F4-4505-AA0C-2F8FD6F7F154}"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E85626-C994-4F84-8CE1-9785CFB747CE}" type="slidenum">
              <a:rPr lang="ru-RU" smtClean="0"/>
              <a:pPr/>
              <a:t>‹#›</a:t>
            </a:fld>
            <a:endParaRPr lang="ru-RU"/>
          </a:p>
        </p:txBody>
      </p:sp>
      <p:pic>
        <p:nvPicPr>
          <p:cNvPr id="7" name="Picture 2" descr="C:\Users\TLobanova\Desktop\Рисунок2.jpg"/>
          <p:cNvPicPr>
            <a:picLocks noChangeAspect="1" noChangeArrowheads="1"/>
          </p:cNvPicPr>
          <p:nvPr userDrawn="1"/>
        </p:nvPicPr>
        <p:blipFill>
          <a:blip r:embed="rId2" cstate="print"/>
          <a:srcRect/>
          <a:stretch>
            <a:fillRect/>
          </a:stretch>
        </p:blipFill>
        <p:spPr bwMode="auto">
          <a:xfrm>
            <a:off x="40040" y="36224"/>
            <a:ext cx="2011680" cy="1304544"/>
          </a:xfrm>
          <a:prstGeom prst="rect">
            <a:avLst/>
          </a:prstGeom>
          <a:noFill/>
        </p:spPr>
      </p:pic>
      <p:pic>
        <p:nvPicPr>
          <p:cNvPr id="8" name="Picture 3" descr="C:\Users\TLobanova\Desktop\Рисунок3.jpg"/>
          <p:cNvPicPr>
            <a:picLocks noChangeAspect="1" noChangeArrowheads="1"/>
          </p:cNvPicPr>
          <p:nvPr userDrawn="1"/>
        </p:nvPicPr>
        <p:blipFill>
          <a:blip r:embed="rId3" cstate="print"/>
          <a:srcRect/>
          <a:stretch>
            <a:fillRect/>
          </a:stretch>
        </p:blipFill>
        <p:spPr bwMode="auto">
          <a:xfrm>
            <a:off x="8645016" y="0"/>
            <a:ext cx="535496" cy="6858000"/>
          </a:xfrm>
          <a:prstGeom prst="rect">
            <a:avLst/>
          </a:prstGeom>
          <a:noFill/>
        </p:spPr>
      </p:pic>
      <p:pic>
        <p:nvPicPr>
          <p:cNvPr id="9" name="Picture 4" descr="C:\Users\TLobanova\Desktop\Рисунок4.jpg"/>
          <p:cNvPicPr>
            <a:picLocks noChangeAspect="1" noChangeArrowheads="1"/>
          </p:cNvPicPr>
          <p:nvPr userDrawn="1"/>
        </p:nvPicPr>
        <p:blipFill>
          <a:blip r:embed="rId4" cstate="print"/>
          <a:srcRect/>
          <a:stretch>
            <a:fillRect/>
          </a:stretch>
        </p:blipFill>
        <p:spPr bwMode="auto">
          <a:xfrm>
            <a:off x="7596336" y="5733256"/>
            <a:ext cx="1018032" cy="1091184"/>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3867CDF-B882-43B4-8368-8F92302BD9ED}"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E85626-C994-4F84-8CE1-9785CFB747CE}"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1C31F97-BB96-4F0A-8710-B7282BFD4277}" type="datetime1">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E85626-C994-4F84-8CE1-9785CFB747CE}" type="slidenum">
              <a:rPr lang="ru-RU" smtClean="0"/>
              <a:pPr/>
              <a:t>‹#›</a:t>
            </a:fld>
            <a:endParaRPr lang="ru-RU"/>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rgbClr val="DA0000"/>
                </a:solidFill>
              </a:defRPr>
            </a:lvl1pPr>
          </a:lstStyle>
          <a:p>
            <a:r>
              <a:rPr lang="ru-RU" smtClean="0"/>
              <a:t>Образец заголовка</a:t>
            </a:r>
            <a:endParaRPr lang="ru-RU"/>
          </a:p>
        </p:txBody>
      </p:sp>
      <p:sp>
        <p:nvSpPr>
          <p:cNvPr id="3" name="Дата 2"/>
          <p:cNvSpPr>
            <a:spLocks noGrp="1"/>
          </p:cNvSpPr>
          <p:nvPr>
            <p:ph type="dt" sz="half" idx="10"/>
          </p:nvPr>
        </p:nvSpPr>
        <p:spPr/>
        <p:txBody>
          <a:bodyPr/>
          <a:lstStyle/>
          <a:p>
            <a:fld id="{181F438E-A569-4472-A924-11AD2E5CB357}" type="datetime1">
              <a:rPr lang="ru-RU" smtClean="0"/>
              <a:pPr/>
              <a:t>23.09.2013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7E85626-C994-4F84-8CE1-9785CFB747CE}"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84A703A-F7C8-476B-A354-EF47B230B688}" type="datetime1">
              <a:rPr lang="ru-RU" smtClean="0"/>
              <a:pPr/>
              <a:t>23.09.2013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7E85626-C994-4F84-8CE1-9785CFB747CE}"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20204C3-BA84-433C-A2F8-7D3770454E7E}" type="datetime1">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59C5BA-F89C-4C28-9053-B156FC45273B}"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7450A7B-39F5-4EEE-9471-766477F42511}" type="datetime1">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FFAA44-8B65-4FD3-8BDA-90ACDF9FE9A4}"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9F57D9B5-D1D3-4CB6-91FF-A3FB676423B2}"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transition spd="slow">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6F0FB2-BAEC-457B-B96D-6E6F887F900F}" type="slidenum">
              <a:rPr lang="ru-RU" smtClean="0"/>
              <a:pPr/>
              <a:t>‹#›</a:t>
            </a:fld>
            <a:endParaRPr lang="ru-RU"/>
          </a:p>
        </p:txBody>
      </p:sp>
    </p:spTree>
  </p:cSld>
  <p:clrMapOvr>
    <a:masterClrMapping/>
  </p:clrMapOvr>
  <p:transition spd="slow">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6F0FB2-BAEC-457B-B96D-6E6F887F900F}" type="slidenum">
              <a:rPr lang="ru-RU" smtClean="0"/>
              <a:pPr/>
              <a:t>‹#›</a:t>
            </a:fld>
            <a:endParaRPr lang="ru-RU"/>
          </a:p>
        </p:txBody>
      </p:sp>
    </p:spTree>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6F0FB2-BAEC-457B-B96D-6E6F887F900F}" type="slidenum">
              <a:rPr lang="ru-RU" smtClean="0"/>
              <a:pPr/>
              <a:t>‹#›</a:t>
            </a:fld>
            <a:endParaRPr lang="ru-RU"/>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9341CB1-3EDC-4D35-A093-D5A687617B18}" type="datetime1">
              <a:rPr lang="ru-RU" smtClean="0"/>
              <a:pPr/>
              <a:t>23.09.2013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56F0FB2-BAEC-457B-B96D-6E6F887F900F}" type="slidenum">
              <a:rPr lang="ru-RU" smtClean="0"/>
              <a:pPr/>
              <a:t>‹#›</a:t>
            </a:fld>
            <a:endParaRPr lang="ru-RU"/>
          </a:p>
        </p:txBody>
      </p:sp>
    </p:spTree>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56F0FB2-BAEC-457B-B96D-6E6F887F900F}" type="slidenum">
              <a:rPr lang="ru-RU" smtClean="0"/>
              <a:pPr/>
              <a:t>‹#›</a:t>
            </a:fld>
            <a:endParaRPr lang="ru-RU"/>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7A835C6-43B6-4443-AE72-5861D3595732}" type="datetime1">
              <a:rPr lang="ru-RU" smtClean="0"/>
              <a:pPr/>
              <a:t>23.09.2013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C0A960C-4E0D-4587-B1C3-2CF0D2F1A8EB}" type="datetime1">
              <a:rPr lang="ru-RU" smtClean="0"/>
              <a:pPr/>
              <a:t>23.09.2013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4C8DFE-2AF3-4734-B697-323DCF1B3218}" type="datetime1">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149F784-5D12-48E9-A48A-F11C0E51E2C9}" type="datetime1">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6FBB88-9AF7-400F-9B01-557F5B428313}" type="slidenum">
              <a:rPr lang="ru-RU" smtClean="0"/>
              <a:pPr/>
              <a:t>‹#›</a:t>
            </a:fld>
            <a:endParaRPr lang="ru-RU"/>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image" Target="../media/image3.jpe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image" Target="../media/image1.jpeg"/><Relationship Id="rId4" Type="http://schemas.openxmlformats.org/officeDocument/2006/relationships/slideLayout" Target="../slideLayouts/slideLayout26.xml"/><Relationship Id="rId9"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image" Target="../media/image1.jpeg"/><Relationship Id="rId4" Type="http://schemas.openxmlformats.org/officeDocument/2006/relationships/slideLayout" Target="../slideLayouts/slideLayout42.xml"/><Relationship Id="rId9" Type="http://schemas.openxmlformats.org/officeDocument/2006/relationships/image" Target="../media/image6.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6.xml"/><Relationship Id="rId1" Type="http://schemas.openxmlformats.org/officeDocument/2006/relationships/slideLayout" Target="../slideLayouts/slideLayout46.xml"/><Relationship Id="rId5" Type="http://schemas.openxmlformats.org/officeDocument/2006/relationships/image" Target="../media/image1.jpeg"/><Relationship Id="rId4" Type="http://schemas.openxmlformats.org/officeDocument/2006/relationships/image" Target="../media/image8.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image" Target="../media/image9.jpeg"/><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theme" Target="../theme/theme7.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84B040-5FB3-47DB-8CC5-F7745CB393B2}" type="datetime1">
              <a:rPr lang="ru-RU" smtClean="0"/>
              <a:pPr/>
              <a:t>23.09.2013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56FBB88-9AF7-400F-9B01-557F5B428313}" type="slidenum">
              <a:rPr lang="ru-RU" smtClean="0"/>
              <a:pPr/>
              <a:t>‹#›</a:t>
            </a:fld>
            <a:endParaRPr lang="ru-RU"/>
          </a:p>
        </p:txBody>
      </p:sp>
      <p:pic>
        <p:nvPicPr>
          <p:cNvPr id="7" name="Picture 3" descr="C:\Users\TLobanova\Desktop\Рисунок6.jpg"/>
          <p:cNvPicPr>
            <a:picLocks noChangeAspect="1" noChangeArrowheads="1"/>
          </p:cNvPicPr>
          <p:nvPr userDrawn="1"/>
        </p:nvPicPr>
        <p:blipFill>
          <a:blip r:embed="rId13"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accent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accent1">
              <a:lumMod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1">
              <a:lumMod val="5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1">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1">
              <a:lumMod val="5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1">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A2B1E2-342E-4E7C-B591-D440AA9ADC11}" type="datetimeFigureOut">
              <a:rPr lang="ru-RU" smtClean="0"/>
              <a:pPr/>
              <a:t>23.09.2013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EA270A-2F20-46C5-905A-067533080463}" type="slidenum">
              <a:rPr lang="ru-RU" smtClean="0"/>
              <a:pPr/>
              <a:t>‹#›</a:t>
            </a:fld>
            <a:endParaRPr lang="ru-RU"/>
          </a:p>
        </p:txBody>
      </p:sp>
      <p:pic>
        <p:nvPicPr>
          <p:cNvPr id="1026" name="Picture 2" descr="D:\ПРОСВЕЩЕНИЕ\Картинки в пособиях\Успех\Элементы\кусок фона4.jpg"/>
          <p:cNvPicPr>
            <a:picLocks noChangeAspect="1" noChangeArrowheads="1"/>
          </p:cNvPicPr>
          <p:nvPr userDrawn="1"/>
        </p:nvPicPr>
        <p:blipFill>
          <a:blip r:embed="rId13" cstate="print"/>
          <a:srcRect/>
          <a:stretch>
            <a:fillRect/>
          </a:stretch>
        </p:blipFill>
        <p:spPr bwMode="auto">
          <a:xfrm>
            <a:off x="4560" y="0"/>
            <a:ext cx="9134880" cy="6858000"/>
          </a:xfrm>
          <a:prstGeom prst="rect">
            <a:avLst/>
          </a:prstGeom>
          <a:noFill/>
        </p:spPr>
      </p:pic>
      <p:pic>
        <p:nvPicPr>
          <p:cNvPr id="8" name="Picture 3" descr="C:\Users\TLobanova\Desktop\Рисунок6.jpg"/>
          <p:cNvPicPr>
            <a:picLocks noChangeAspect="1" noChangeArrowheads="1"/>
          </p:cNvPicPr>
          <p:nvPr userDrawn="1"/>
        </p:nvPicPr>
        <p:blipFill>
          <a:blip r:embed="rId14"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84F0B3-1977-4BB3-95D6-D2900306A36D}" type="datetime1">
              <a:rPr lang="ru-RU" smtClean="0"/>
              <a:pPr/>
              <a:t>23.09.2013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E85626-C994-4F84-8CE1-9785CFB747CE}" type="slidenum">
              <a:rPr lang="ru-RU" smtClean="0"/>
              <a:pPr/>
              <a:t>‹#›</a:t>
            </a:fld>
            <a:endParaRPr lang="ru-RU"/>
          </a:p>
        </p:txBody>
      </p:sp>
      <p:pic>
        <p:nvPicPr>
          <p:cNvPr id="1026" name="Picture 2" descr="C:\Users\TLobanova\Desktop\Рисунок2.jpg"/>
          <p:cNvPicPr>
            <a:picLocks noChangeAspect="1" noChangeArrowheads="1"/>
          </p:cNvPicPr>
          <p:nvPr userDrawn="1"/>
        </p:nvPicPr>
        <p:blipFill>
          <a:blip r:embed="rId7" cstate="print"/>
          <a:srcRect/>
          <a:stretch>
            <a:fillRect/>
          </a:stretch>
        </p:blipFill>
        <p:spPr bwMode="auto">
          <a:xfrm>
            <a:off x="40040" y="36224"/>
            <a:ext cx="2011680" cy="1304544"/>
          </a:xfrm>
          <a:prstGeom prst="rect">
            <a:avLst/>
          </a:prstGeom>
          <a:noFill/>
        </p:spPr>
      </p:pic>
      <p:pic>
        <p:nvPicPr>
          <p:cNvPr id="1027" name="Picture 3" descr="C:\Users\TLobanova\Desktop\Рисунок3.jpg"/>
          <p:cNvPicPr>
            <a:picLocks noChangeAspect="1" noChangeArrowheads="1"/>
          </p:cNvPicPr>
          <p:nvPr userDrawn="1"/>
        </p:nvPicPr>
        <p:blipFill>
          <a:blip r:embed="rId8" cstate="print"/>
          <a:srcRect/>
          <a:stretch>
            <a:fillRect/>
          </a:stretch>
        </p:blipFill>
        <p:spPr bwMode="auto">
          <a:xfrm>
            <a:off x="8645016" y="0"/>
            <a:ext cx="535496" cy="6858000"/>
          </a:xfrm>
          <a:prstGeom prst="rect">
            <a:avLst/>
          </a:prstGeom>
          <a:noFill/>
        </p:spPr>
      </p:pic>
      <p:pic>
        <p:nvPicPr>
          <p:cNvPr id="1028" name="Picture 4" descr="C:\Users\TLobanova\Desktop\Рисунок4.jpg"/>
          <p:cNvPicPr>
            <a:picLocks noChangeAspect="1" noChangeArrowheads="1"/>
          </p:cNvPicPr>
          <p:nvPr userDrawn="1"/>
        </p:nvPicPr>
        <p:blipFill>
          <a:blip r:embed="rId9" cstate="print"/>
          <a:srcRect/>
          <a:stretch>
            <a:fillRect/>
          </a:stretch>
        </p:blipFill>
        <p:spPr bwMode="auto">
          <a:xfrm>
            <a:off x="7596336" y="5733256"/>
            <a:ext cx="1018032" cy="1091184"/>
          </a:xfrm>
          <a:prstGeom prst="rect">
            <a:avLst/>
          </a:prstGeom>
          <a:noFill/>
        </p:spPr>
      </p:pic>
      <p:pic>
        <p:nvPicPr>
          <p:cNvPr id="10" name="Picture 3" descr="C:\Users\TLobanova\Desktop\Рисунок6.jpg"/>
          <p:cNvPicPr>
            <a:picLocks noChangeAspect="1" noChangeArrowheads="1"/>
          </p:cNvPicPr>
          <p:nvPr userDrawn="1"/>
        </p:nvPicPr>
        <p:blipFill>
          <a:blip r:embed="rId10"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ransition>
    <p:fade/>
  </p:transition>
  <p:timing>
    <p:tnLst>
      <p:par>
        <p:cTn id="1" dur="indefinite" restart="never" nodeType="tmRoot"/>
      </p:par>
    </p:tnLst>
  </p:timing>
  <p:hf hdr="0" ftr="0" dt="0"/>
  <p:txStyles>
    <p:titleStyle>
      <a:lvl1pPr algn="ctr" defTabSz="914400" rtl="0" eaLnBrk="1" latinLnBrk="0" hangingPunct="1">
        <a:spcBef>
          <a:spcPct val="0"/>
        </a:spcBef>
        <a:buNone/>
        <a:defRPr sz="4400" kern="1200">
          <a:solidFill>
            <a:srgbClr val="FF0066"/>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4A578F-1B70-45C1-B7FC-ADB2DA7397B3}" type="datetimeFigureOut">
              <a:rPr lang="ru-RU" smtClean="0"/>
              <a:pPr/>
              <a:t>23.09.2013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59C5BA-F89C-4C28-9053-B156FC452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FFAA44-8B65-4FD3-8BDA-90ACDF9FE9A4}" type="slidenum">
              <a:rPr lang="ru-RU" smtClean="0"/>
              <a:pPr/>
              <a:t>‹#›</a:t>
            </a:fld>
            <a:endParaRPr lang="ru-RU"/>
          </a:p>
        </p:txBody>
      </p:sp>
      <p:pic>
        <p:nvPicPr>
          <p:cNvPr id="7" name="Picture 2" descr="C:\Users\TLobanova\Desktop\Рисунок9.jpg"/>
          <p:cNvPicPr>
            <a:picLocks noChangeAspect="1" noChangeArrowheads="1"/>
          </p:cNvPicPr>
          <p:nvPr userDrawn="1"/>
        </p:nvPicPr>
        <p:blipFill>
          <a:blip r:embed="rId9" cstate="print"/>
          <a:srcRect/>
          <a:stretch>
            <a:fillRect/>
          </a:stretch>
        </p:blipFill>
        <p:spPr bwMode="auto">
          <a:xfrm>
            <a:off x="7092280" y="34688"/>
            <a:ext cx="2016224" cy="2016224"/>
          </a:xfrm>
          <a:prstGeom prst="rect">
            <a:avLst/>
          </a:prstGeom>
          <a:noFill/>
        </p:spPr>
      </p:pic>
      <p:pic>
        <p:nvPicPr>
          <p:cNvPr id="8" name="Picture 3" descr="C:\Users\TLobanova\Desktop\Рисунок6.jpg"/>
          <p:cNvPicPr>
            <a:picLocks noChangeAspect="1" noChangeArrowheads="1"/>
          </p:cNvPicPr>
          <p:nvPr userDrawn="1"/>
        </p:nvPicPr>
        <p:blipFill>
          <a:blip r:embed="rId10"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ransition spd="slow">
    <p:fade/>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57D9B5-D1D3-4CB6-91FF-A3FB676423B2}" type="slidenum">
              <a:rPr lang="ru-RU" smtClean="0">
                <a:solidFill>
                  <a:prstClr val="black">
                    <a:tint val="75000"/>
                  </a:prstClr>
                </a:solidFill>
              </a:rPr>
              <a:pPr/>
              <a:t>‹#›</a:t>
            </a:fld>
            <a:endParaRPr lang="ru-RU">
              <a:solidFill>
                <a:prstClr val="black">
                  <a:tint val="75000"/>
                </a:prstClr>
              </a:solidFill>
            </a:endParaRPr>
          </a:p>
        </p:txBody>
      </p:sp>
      <p:pic>
        <p:nvPicPr>
          <p:cNvPr id="5122" name="Picture 2" descr="C:\Users\TLobanova\Desktop\Рисунок8.jpg"/>
          <p:cNvPicPr>
            <a:picLocks noChangeAspect="1" noChangeArrowheads="1"/>
          </p:cNvPicPr>
          <p:nvPr userDrawn="1"/>
        </p:nvPicPr>
        <p:blipFill>
          <a:blip r:embed="rId3" cstate="print"/>
          <a:srcRect/>
          <a:stretch>
            <a:fillRect/>
          </a:stretch>
        </p:blipFill>
        <p:spPr bwMode="auto">
          <a:xfrm>
            <a:off x="7524328" y="1412776"/>
            <a:ext cx="1633728" cy="5413248"/>
          </a:xfrm>
          <a:prstGeom prst="rect">
            <a:avLst/>
          </a:prstGeom>
          <a:noFill/>
        </p:spPr>
      </p:pic>
      <p:pic>
        <p:nvPicPr>
          <p:cNvPr id="9" name="Picture 3" descr="C:\Documents and Settings\OBryndina\Desktop\Обложки, развороты\Читаем, слушаем, играем\Элементы оформления\логотип.tif"/>
          <p:cNvPicPr>
            <a:picLocks noChangeAspect="1" noChangeArrowheads="1"/>
          </p:cNvPicPr>
          <p:nvPr userDrawn="1"/>
        </p:nvPicPr>
        <p:blipFill>
          <a:blip r:embed="rId4" cstate="print">
            <a:clrChange>
              <a:clrFrom>
                <a:srgbClr val="FDFDFD"/>
              </a:clrFrom>
              <a:clrTo>
                <a:srgbClr val="FDFDFD">
                  <a:alpha val="0"/>
                </a:srgbClr>
              </a:clrTo>
            </a:clrChange>
          </a:blip>
          <a:srcRect/>
          <a:stretch>
            <a:fillRect/>
          </a:stretch>
        </p:blipFill>
        <p:spPr bwMode="auto">
          <a:xfrm>
            <a:off x="7020272" y="0"/>
            <a:ext cx="1674813" cy="1603375"/>
          </a:xfrm>
          <a:prstGeom prst="rect">
            <a:avLst/>
          </a:prstGeom>
          <a:noFill/>
          <a:ln w="9525">
            <a:noFill/>
            <a:miter lim="800000"/>
            <a:headEnd/>
            <a:tailEnd/>
          </a:ln>
        </p:spPr>
      </p:pic>
      <p:pic>
        <p:nvPicPr>
          <p:cNvPr id="11" name="Picture 3" descr="C:\Users\TLobanova\Desktop\Рисунок6.jpg"/>
          <p:cNvPicPr>
            <a:picLocks noChangeAspect="1" noChangeArrowheads="1"/>
          </p:cNvPicPr>
          <p:nvPr userDrawn="1"/>
        </p:nvPicPr>
        <p:blipFill>
          <a:blip r:embed="rId5"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699" r:id="rId1"/>
  </p:sldLayoutIdLst>
  <p:transition spd="slow">
    <p:fade/>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6F0FB2-BAEC-457B-B96D-6E6F887F900F}" type="slidenum">
              <a:rPr lang="ru-RU" smtClean="0"/>
              <a:pPr/>
              <a:t>‹#›</a:t>
            </a:fld>
            <a:endParaRPr lang="ru-RU"/>
          </a:p>
        </p:txBody>
      </p:sp>
      <p:pic>
        <p:nvPicPr>
          <p:cNvPr id="7" name="Picture 2" descr="C:\Users\TLobanova\Desktop\Рисунок5.jpg"/>
          <p:cNvPicPr>
            <a:picLocks noChangeAspect="1" noChangeArrowheads="1"/>
          </p:cNvPicPr>
          <p:nvPr userDrawn="1"/>
        </p:nvPicPr>
        <p:blipFill>
          <a:blip r:embed="rId7" cstate="print"/>
          <a:srcRect/>
          <a:stretch>
            <a:fillRect/>
          </a:stretch>
        </p:blipFill>
        <p:spPr bwMode="auto">
          <a:xfrm>
            <a:off x="0" y="-27384"/>
            <a:ext cx="9144000" cy="1467180"/>
          </a:xfrm>
          <a:prstGeom prst="rect">
            <a:avLst/>
          </a:prstGeom>
          <a:noFill/>
        </p:spPr>
      </p:pic>
      <p:pic>
        <p:nvPicPr>
          <p:cNvPr id="8" name="Picture 3" descr="C:\Users\TLobanova\Desktop\Рисунок6.jpg"/>
          <p:cNvPicPr>
            <a:picLocks noChangeAspect="1" noChangeArrowheads="1"/>
          </p:cNvPicPr>
          <p:nvPr userDrawn="1"/>
        </p:nvPicPr>
        <p:blipFill>
          <a:blip r:embed="rId8" cstate="print"/>
          <a:srcRect/>
          <a:stretch>
            <a:fillRect/>
          </a:stretch>
        </p:blipFill>
        <p:spPr bwMode="auto">
          <a:xfrm>
            <a:off x="35496" y="6093296"/>
            <a:ext cx="1767840" cy="737616"/>
          </a:xfrm>
          <a:prstGeom prst="rect">
            <a:avLst/>
          </a:prstGeom>
          <a:noFill/>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ransition spd="slow">
    <p:fade/>
  </p:transition>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3.tiff"/><Relationship Id="rId7" Type="http://schemas.openxmlformats.org/officeDocument/2006/relationships/image" Target="../media/image37.tiff"/><Relationship Id="rId2" Type="http://schemas.openxmlformats.org/officeDocument/2006/relationships/image" Target="../media/image32.tiff"/><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68.xml.rels><?xml version="1.0" encoding="UTF-8" standalone="yes"?>
<Relationships xmlns="http://schemas.openxmlformats.org/package/2006/relationships"><Relationship Id="rId8" Type="http://schemas.openxmlformats.org/officeDocument/2006/relationships/image" Target="../media/image44.tiff"/><Relationship Id="rId13" Type="http://schemas.openxmlformats.org/officeDocument/2006/relationships/image" Target="../media/image47.png"/><Relationship Id="rId18" Type="http://schemas.openxmlformats.org/officeDocument/2006/relationships/image" Target="../media/image49.tiff"/><Relationship Id="rId3" Type="http://schemas.openxmlformats.org/officeDocument/2006/relationships/image" Target="../media/image39.tiff"/><Relationship Id="rId7" Type="http://schemas.openxmlformats.org/officeDocument/2006/relationships/image" Target="../media/image43.tiff"/><Relationship Id="rId12" Type="http://schemas.openxmlformats.org/officeDocument/2006/relationships/image" Target="../media/image46.png"/><Relationship Id="rId17" Type="http://schemas.openxmlformats.org/officeDocument/2006/relationships/image" Target="NULL"/><Relationship Id="rId2" Type="http://schemas.openxmlformats.org/officeDocument/2006/relationships/image" Target="../media/image38.tiff"/><Relationship Id="rId16" Type="http://schemas.openxmlformats.org/officeDocument/2006/relationships/image" Target="NULL"/><Relationship Id="rId1" Type="http://schemas.openxmlformats.org/officeDocument/2006/relationships/slideLayout" Target="../slideLayouts/slideLayout2.xml"/><Relationship Id="rId6" Type="http://schemas.openxmlformats.org/officeDocument/2006/relationships/image" Target="../media/image42.tiff"/><Relationship Id="rId11" Type="http://schemas.openxmlformats.org/officeDocument/2006/relationships/image" Target="NULL"/><Relationship Id="rId5" Type="http://schemas.openxmlformats.org/officeDocument/2006/relationships/image" Target="../media/image41.tiff"/><Relationship Id="rId15" Type="http://schemas.openxmlformats.org/officeDocument/2006/relationships/image" Target="NULL"/><Relationship Id="rId10" Type="http://schemas.openxmlformats.org/officeDocument/2006/relationships/image" Target="NULL"/><Relationship Id="rId4" Type="http://schemas.openxmlformats.org/officeDocument/2006/relationships/image" Target="../media/image40.tiff"/><Relationship Id="rId9" Type="http://schemas.openxmlformats.org/officeDocument/2006/relationships/image" Target="../media/image45.tiff"/><Relationship Id="rId14" Type="http://schemas.openxmlformats.org/officeDocument/2006/relationships/image" Target="../media/image48.png"/></Relationships>
</file>

<file path=ppt/slides/_rels/slide69.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tiff"/><Relationship Id="rId3" Type="http://schemas.openxmlformats.org/officeDocument/2006/relationships/image" Target="../media/image51.jpeg"/><Relationship Id="rId7" Type="http://schemas.openxmlformats.org/officeDocument/2006/relationships/image" Target="../media/image55.jpeg"/><Relationship Id="rId12" Type="http://schemas.openxmlformats.org/officeDocument/2006/relationships/image" Target="../media/image60.tiff"/><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11" Type="http://schemas.openxmlformats.org/officeDocument/2006/relationships/image" Target="../media/image59.tiff"/><Relationship Id="rId5" Type="http://schemas.openxmlformats.org/officeDocument/2006/relationships/image" Target="../media/image53.jpeg"/><Relationship Id="rId10" Type="http://schemas.openxmlformats.org/officeDocument/2006/relationships/image" Target="../media/image58.tiff"/><Relationship Id="rId4" Type="http://schemas.openxmlformats.org/officeDocument/2006/relationships/image" Target="../media/image52.jpeg"/><Relationship Id="rId9" Type="http://schemas.openxmlformats.org/officeDocument/2006/relationships/image" Target="../media/image57.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72.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18" Type="http://schemas.openxmlformats.org/officeDocument/2006/relationships/image" Target="../media/image93.png"/><Relationship Id="rId3" Type="http://schemas.openxmlformats.org/officeDocument/2006/relationships/image" Target="../media/image78.png"/><Relationship Id="rId21" Type="http://schemas.openxmlformats.org/officeDocument/2006/relationships/image" Target="../media/image96.png"/><Relationship Id="rId7" Type="http://schemas.openxmlformats.org/officeDocument/2006/relationships/image" Target="../media/image82.png"/><Relationship Id="rId12" Type="http://schemas.openxmlformats.org/officeDocument/2006/relationships/image" Target="../media/image87.png"/><Relationship Id="rId17" Type="http://schemas.openxmlformats.org/officeDocument/2006/relationships/image" Target="../media/image92.png"/><Relationship Id="rId2" Type="http://schemas.openxmlformats.org/officeDocument/2006/relationships/notesSlide" Target="../notesSlides/notesSlide4.xml"/><Relationship Id="rId16" Type="http://schemas.openxmlformats.org/officeDocument/2006/relationships/image" Target="../media/image91.png"/><Relationship Id="rId20" Type="http://schemas.openxmlformats.org/officeDocument/2006/relationships/image" Target="../media/image95.png"/><Relationship Id="rId1" Type="http://schemas.openxmlformats.org/officeDocument/2006/relationships/slideLayout" Target="../slideLayouts/slideLayout1.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19" Type="http://schemas.openxmlformats.org/officeDocument/2006/relationships/image" Target="../media/image94.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75.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notesSlide" Target="../notesSlides/notesSlide7.xml"/><Relationship Id="rId7" Type="http://schemas.openxmlformats.org/officeDocument/2006/relationships/image" Target="../media/image103.jpeg"/><Relationship Id="rId2" Type="http://schemas.openxmlformats.org/officeDocument/2006/relationships/slideLayout" Target="../slideLayouts/slideLayout2.xml"/><Relationship Id="rId1" Type="http://schemas.openxmlformats.org/officeDocument/2006/relationships/audio" Target="33%20Track%2033.mp3" TargetMode="Externa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 Id="rId9" Type="http://schemas.openxmlformats.org/officeDocument/2006/relationships/image" Target="../media/image105.png"/></Relationships>
</file>

<file path=ppt/slides/_rels/slide76.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106.jpeg"/><Relationship Id="rId7" Type="http://schemas.openxmlformats.org/officeDocument/2006/relationships/image" Target="../media/image11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9.jpeg"/><Relationship Id="rId11" Type="http://schemas.openxmlformats.org/officeDocument/2006/relationships/image" Target="../media/image114.jpeg"/><Relationship Id="rId5" Type="http://schemas.openxmlformats.org/officeDocument/2006/relationships/image" Target="../media/image108.jpeg"/><Relationship Id="rId10" Type="http://schemas.openxmlformats.org/officeDocument/2006/relationships/image" Target="../media/image113.jpeg"/><Relationship Id="rId4" Type="http://schemas.openxmlformats.org/officeDocument/2006/relationships/image" Target="../media/image107.jpeg"/><Relationship Id="rId9" Type="http://schemas.openxmlformats.org/officeDocument/2006/relationships/image" Target="../media/image112.jpeg"/></Relationships>
</file>

<file path=ppt/slides/_rels/slide77.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notesSlide" Target="../notesSlides/notesSlide9.xml"/><Relationship Id="rId7" Type="http://schemas.openxmlformats.org/officeDocument/2006/relationships/image" Target="../media/image118.jpeg"/><Relationship Id="rId2" Type="http://schemas.openxmlformats.org/officeDocument/2006/relationships/slideLayout" Target="../slideLayouts/slideLayout2.xml"/><Relationship Id="rId1" Type="http://schemas.openxmlformats.org/officeDocument/2006/relationships/audio" Target="22%20Track%2022.mp3" TargetMode="Externa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7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0.jpeg"/></Relationships>
</file>

<file path=ppt/slides/_rels/slide7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notesSlide" Target="../notesSlides/notesSlide11.xml"/><Relationship Id="rId7" Type="http://schemas.openxmlformats.org/officeDocument/2006/relationships/image" Target="../media/image124.jpeg"/><Relationship Id="rId2" Type="http://schemas.openxmlformats.org/officeDocument/2006/relationships/slideLayout" Target="../slideLayouts/slideLayout2.xml"/><Relationship Id="rId1" Type="http://schemas.openxmlformats.org/officeDocument/2006/relationships/audio" Target="14%20Track%2014.mp3" TargetMode="Externa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8" Type="http://schemas.openxmlformats.org/officeDocument/2006/relationships/image" Target="../media/image130.jpeg"/><Relationship Id="rId3" Type="http://schemas.openxmlformats.org/officeDocument/2006/relationships/image" Target="../media/image125.jpeg"/><Relationship Id="rId7" Type="http://schemas.openxmlformats.org/officeDocument/2006/relationships/image" Target="../media/image12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8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2.jpeg"/></Relationships>
</file>

<file path=ppt/slides/_rels/slide82.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34.jpeg"/><Relationship Id="rId7" Type="http://schemas.openxmlformats.org/officeDocument/2006/relationships/image" Target="../media/image138.jpeg"/><Relationship Id="rId2" Type="http://schemas.openxmlformats.org/officeDocument/2006/relationships/image" Target="../media/image133.jpeg"/><Relationship Id="rId1"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image" Target="../media/image136.jpeg"/><Relationship Id="rId10" Type="http://schemas.openxmlformats.org/officeDocument/2006/relationships/image" Target="../media/image141.jpeg"/><Relationship Id="rId4" Type="http://schemas.openxmlformats.org/officeDocument/2006/relationships/image" Target="../media/image135.jpeg"/><Relationship Id="rId9" Type="http://schemas.openxmlformats.org/officeDocument/2006/relationships/image" Target="../media/image140.jpeg"/></Relationships>
</file>

<file path=ppt/slides/_rels/slide83.xml.rels><?xml version="1.0" encoding="UTF-8" standalone="yes"?>
<Relationships xmlns="http://schemas.openxmlformats.org/package/2006/relationships"><Relationship Id="rId8" Type="http://schemas.openxmlformats.org/officeDocument/2006/relationships/image" Target="../media/image147.jpeg"/><Relationship Id="rId13" Type="http://schemas.openxmlformats.org/officeDocument/2006/relationships/image" Target="../media/image135.jpeg"/><Relationship Id="rId3" Type="http://schemas.openxmlformats.org/officeDocument/2006/relationships/image" Target="../media/image142.jpeg"/><Relationship Id="rId7" Type="http://schemas.openxmlformats.org/officeDocument/2006/relationships/image" Target="../media/image146.jpeg"/><Relationship Id="rId12" Type="http://schemas.openxmlformats.org/officeDocument/2006/relationships/image" Target="../media/image15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5.jpeg"/><Relationship Id="rId11" Type="http://schemas.openxmlformats.org/officeDocument/2006/relationships/image" Target="../media/image150.jpeg"/><Relationship Id="rId5" Type="http://schemas.openxmlformats.org/officeDocument/2006/relationships/image" Target="../media/image144.jpeg"/><Relationship Id="rId10" Type="http://schemas.openxmlformats.org/officeDocument/2006/relationships/image" Target="../media/image149.jpeg"/><Relationship Id="rId4" Type="http://schemas.openxmlformats.org/officeDocument/2006/relationships/image" Target="../media/image143.jpeg"/><Relationship Id="rId9" Type="http://schemas.openxmlformats.org/officeDocument/2006/relationships/image" Target="../media/image148.jpeg"/></Relationships>
</file>

<file path=ppt/slides/_rels/slide8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395288" y="404813"/>
            <a:ext cx="7772400" cy="1655762"/>
          </a:xfrm>
        </p:spPr>
        <p:txBody>
          <a:bodyPr>
            <a:normAutofit/>
          </a:bodyPr>
          <a:lstStyle/>
          <a:p>
            <a:pPr eaLnBrk="1" hangingPunct="1">
              <a:defRPr/>
            </a:pPr>
            <a:r>
              <a:rPr lang="ru-RU" b="1" dirty="0" smtClean="0">
                <a:solidFill>
                  <a:srgbClr val="8E0000"/>
                </a:solidFill>
                <a:latin typeface="Cambria" pitchFamily="18" charset="0"/>
              </a:rPr>
              <a:t>ОСОБЕННОСТИ</a:t>
            </a:r>
            <a:r>
              <a:rPr lang="en-US" b="1" dirty="0" smtClean="0">
                <a:solidFill>
                  <a:srgbClr val="8E0000"/>
                </a:solidFill>
                <a:latin typeface="Cambria" pitchFamily="18" charset="0"/>
              </a:rPr>
              <a:t>  </a:t>
            </a:r>
            <a:r>
              <a:rPr lang="ru-RU" sz="3600" b="1" dirty="0" smtClean="0">
                <a:solidFill>
                  <a:srgbClr val="8E0000"/>
                </a:solidFill>
                <a:latin typeface="Cambria" pitchFamily="18" charset="0"/>
              </a:rPr>
              <a:t>ФГОС </a:t>
            </a:r>
            <a:br>
              <a:rPr lang="ru-RU" sz="3600" b="1" dirty="0" smtClean="0">
                <a:solidFill>
                  <a:srgbClr val="8E0000"/>
                </a:solidFill>
                <a:latin typeface="Cambria" pitchFamily="18" charset="0"/>
              </a:rPr>
            </a:br>
            <a:r>
              <a:rPr lang="ru-RU" sz="3600" b="1" dirty="0" smtClean="0">
                <a:solidFill>
                  <a:srgbClr val="8E0000"/>
                </a:solidFill>
                <a:latin typeface="Cambria" pitchFamily="18" charset="0"/>
              </a:rPr>
              <a:t>ДОШКОЛЬНОГО ОБРАЗОВАНИЯ </a:t>
            </a:r>
            <a:endParaRPr lang="ru-RU" sz="3600" b="1" dirty="0">
              <a:solidFill>
                <a:srgbClr val="8E0000"/>
              </a:solidFill>
              <a:latin typeface="Cambria" pitchFamily="18" charset="0"/>
            </a:endParaRPr>
          </a:p>
        </p:txBody>
      </p:sp>
      <p:pic>
        <p:nvPicPr>
          <p:cNvPr id="2051" name="Picture 2" descr="C:\Users\YKnyazeva\Desktop\Brat_i_sestra__yak_podruzhiti_ditey_136481966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55776" y="1989138"/>
            <a:ext cx="3960440" cy="3455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Подзаголовок 2"/>
          <p:cNvSpPr>
            <a:spLocks noGrp="1"/>
          </p:cNvSpPr>
          <p:nvPr/>
        </p:nvSpPr>
        <p:spPr>
          <a:xfrm>
            <a:off x="5652120" y="5877272"/>
            <a:ext cx="3491881" cy="1185862"/>
          </a:xfrm>
          <a:prstGeom prst="rect">
            <a:avLst/>
          </a:prstGeom>
        </p:spPr>
        <p:txBody>
          <a:bodyPr>
            <a:normAutofit/>
          </a:bodyPr>
          <a:lstStyle>
            <a:lvl1pPr marL="0" indent="0" algn="ctr" defTabSz="914400" rtl="0" eaLnBrk="1" latinLnBrk="0" hangingPunct="1">
              <a:spcBef>
                <a:spcPct val="20000"/>
              </a:spcBef>
              <a:buFont typeface="Arial" pitchFamily="34" charset="0"/>
              <a:buNone/>
              <a:defRPr sz="24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3pPr>
            <a:lvl4pPr marL="13716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5pPr>
            <a:lvl6pPr marL="22860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6pPr>
            <a:lvl7pPr marL="27432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7pPr>
            <a:lvl8pPr marL="32004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8pPr>
            <a:lvl9pPr marL="36576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9pPr>
          </a:lstStyle>
          <a:p>
            <a:pPr algn="l">
              <a:defRPr/>
            </a:pPr>
            <a:r>
              <a:rPr lang="ru-RU" b="1" dirty="0" smtClean="0">
                <a:solidFill>
                  <a:srgbClr val="002060"/>
                </a:solidFill>
                <a:latin typeface="Cambria" pitchFamily="18" charset="0"/>
              </a:rPr>
              <a:t>Александр Кондаков</a:t>
            </a:r>
            <a:r>
              <a:rPr lang="ru-RU" dirty="0" smtClean="0">
                <a:solidFill>
                  <a:srgbClr val="002060"/>
                </a:solidFill>
                <a:latin typeface="Cambria" pitchFamily="18" charset="0"/>
              </a:rPr>
              <a:t>,</a:t>
            </a:r>
          </a:p>
          <a:p>
            <a:pPr algn="l">
              <a:defRPr/>
            </a:pPr>
            <a:r>
              <a:rPr lang="ru-RU" dirty="0" smtClean="0">
                <a:solidFill>
                  <a:srgbClr val="002060"/>
                </a:solidFill>
                <a:latin typeface="Cambria" pitchFamily="18" charset="0"/>
              </a:rPr>
              <a:t> член-корр. РАО, д.п.н.</a:t>
            </a:r>
            <a:endParaRPr lang="en-US" dirty="0" smtClean="0">
              <a:solidFill>
                <a:srgbClr val="002060"/>
              </a:solidFill>
              <a:latin typeface="Cambria" pitchFamily="18" charset="0"/>
            </a:endParaRPr>
          </a:p>
          <a:p>
            <a:pPr>
              <a:defRPr/>
            </a:pPr>
            <a:endParaRPr lang="ru-RU" dirty="0" smtClean="0">
              <a:solidFill>
                <a:srgbClr val="002060"/>
              </a:solidFill>
            </a:endParaRPr>
          </a:p>
          <a:p>
            <a:pPr>
              <a:defRPr/>
            </a:pPr>
            <a:endParaRPr lang="ru-RU" dirty="0">
              <a:solidFill>
                <a:srgbClr val="002060"/>
              </a:solidFill>
            </a:endParaRPr>
          </a:p>
        </p:txBody>
      </p:sp>
    </p:spTree>
    <p:extLst>
      <p:ext uri="{BB962C8B-B14F-4D97-AF65-F5344CB8AC3E}">
        <p14:creationId xmlns="" xmlns:p14="http://schemas.microsoft.com/office/powerpoint/2010/main" val="23558723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defRPr/>
            </a:pPr>
            <a:r>
              <a:rPr lang="ru-RU" sz="3200" b="1" dirty="0" smtClean="0">
                <a:solidFill>
                  <a:schemeClr val="accent2">
                    <a:lumMod val="75000"/>
                  </a:schemeClr>
                </a:solidFill>
                <a:latin typeface="Cambria" pitchFamily="18" charset="0"/>
              </a:rPr>
              <a:t>Мировые тенденции развития дошкольного образования</a:t>
            </a:r>
            <a:endParaRPr lang="ru-RU" sz="3200" b="1" dirty="0">
              <a:solidFill>
                <a:schemeClr val="accent2">
                  <a:lumMod val="75000"/>
                </a:schemeClr>
              </a:solidFill>
              <a:latin typeface="Cambria" pitchFamily="18" charset="0"/>
            </a:endParaRPr>
          </a:p>
        </p:txBody>
      </p:sp>
      <p:sp>
        <p:nvSpPr>
          <p:cNvPr id="8" name="Содержимое 7"/>
          <p:cNvSpPr>
            <a:spLocks noGrp="1"/>
          </p:cNvSpPr>
          <p:nvPr>
            <p:ph sz="half" idx="1"/>
          </p:nvPr>
        </p:nvSpPr>
        <p:spPr>
          <a:xfrm>
            <a:off x="421256" y="2274314"/>
            <a:ext cx="4038600" cy="3201988"/>
          </a:xfrm>
        </p:spPr>
        <p:txBody>
          <a:bodyPr>
            <a:normAutofit lnSpcReduction="10000"/>
          </a:bodyPr>
          <a:lstStyle/>
          <a:p>
            <a:pPr>
              <a:buClr>
                <a:schemeClr val="bg2"/>
              </a:buClr>
              <a:defRPr/>
            </a:pPr>
            <a:r>
              <a:rPr lang="ru-RU" dirty="0" smtClean="0">
                <a:solidFill>
                  <a:srgbClr val="002060"/>
                </a:solidFill>
                <a:latin typeface="Cambria" pitchFamily="18" charset="0"/>
              </a:rPr>
              <a:t>Подготовка к школе с акцентом на академическую составляющую методологии и программ (</a:t>
            </a:r>
            <a:r>
              <a:rPr lang="ru-RU" b="1" i="1" dirty="0" smtClean="0">
                <a:solidFill>
                  <a:srgbClr val="002060"/>
                </a:solidFill>
                <a:latin typeface="Cambria" pitchFamily="18" charset="0"/>
              </a:rPr>
              <a:t>Англо-Саксонский мир + Франция</a:t>
            </a:r>
            <a:r>
              <a:rPr lang="ru-RU" dirty="0" smtClean="0">
                <a:solidFill>
                  <a:srgbClr val="002060"/>
                </a:solidFill>
                <a:latin typeface="Cambria" pitchFamily="18" charset="0"/>
              </a:rPr>
              <a:t>)</a:t>
            </a:r>
            <a:endParaRPr lang="ru-RU" dirty="0">
              <a:solidFill>
                <a:srgbClr val="002060"/>
              </a:solidFill>
              <a:latin typeface="Cambria" pitchFamily="18" charset="0"/>
            </a:endParaRPr>
          </a:p>
        </p:txBody>
      </p:sp>
      <p:sp>
        <p:nvSpPr>
          <p:cNvPr id="9" name="Содержимое 8"/>
          <p:cNvSpPr>
            <a:spLocks noGrp="1"/>
          </p:cNvSpPr>
          <p:nvPr>
            <p:ph sz="half" idx="2"/>
          </p:nvPr>
        </p:nvSpPr>
        <p:spPr>
          <a:xfrm>
            <a:off x="4860032" y="2420888"/>
            <a:ext cx="3826768" cy="3705275"/>
          </a:xfrm>
        </p:spPr>
        <p:txBody>
          <a:bodyPr>
            <a:normAutofit lnSpcReduction="10000"/>
          </a:bodyPr>
          <a:lstStyle/>
          <a:p>
            <a:pPr>
              <a:buClr>
                <a:schemeClr val="bg2"/>
              </a:buClr>
              <a:defRPr/>
            </a:pPr>
            <a:r>
              <a:rPr lang="ru-RU" dirty="0" smtClean="0">
                <a:solidFill>
                  <a:srgbClr val="002060"/>
                </a:solidFill>
                <a:latin typeface="Cambria" pitchFamily="18" charset="0"/>
              </a:rPr>
              <a:t>Личностно-ориентированный, социально-педагогический подход (</a:t>
            </a:r>
            <a:r>
              <a:rPr lang="ru-RU" b="1" i="1" dirty="0" smtClean="0">
                <a:solidFill>
                  <a:srgbClr val="002060"/>
                </a:solidFill>
                <a:latin typeface="Cambria" pitchFamily="18" charset="0"/>
              </a:rPr>
              <a:t>Северная и Центральная Европы</a:t>
            </a:r>
            <a:r>
              <a:rPr lang="ru-RU" dirty="0" smtClean="0">
                <a:solidFill>
                  <a:srgbClr val="002060"/>
                </a:solidFill>
                <a:latin typeface="Cambria" pitchFamily="18" charset="0"/>
              </a:rPr>
              <a:t>)</a:t>
            </a:r>
            <a:endParaRPr lang="ru-RU" dirty="0">
              <a:solidFill>
                <a:srgbClr val="002060"/>
              </a:solidFill>
              <a:latin typeface="Cambria" pitchFamily="18" charset="0"/>
            </a:endParaRPr>
          </a:p>
        </p:txBody>
      </p:sp>
      <p:cxnSp>
        <p:nvCxnSpPr>
          <p:cNvPr id="5" name="Прямая со стрелкой 4"/>
          <p:cNvCxnSpPr/>
          <p:nvPr/>
        </p:nvCxnSpPr>
        <p:spPr>
          <a:xfrm flipH="1">
            <a:off x="2440556" y="1484784"/>
            <a:ext cx="720725" cy="719137"/>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a:off x="5652120" y="1491677"/>
            <a:ext cx="855663" cy="782637"/>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7" name="Номер слайда 6"/>
          <p:cNvSpPr>
            <a:spLocks noGrp="1"/>
          </p:cNvSpPr>
          <p:nvPr>
            <p:ph type="sldNum" sz="quarter" idx="12"/>
          </p:nvPr>
        </p:nvSpPr>
        <p:spPr/>
        <p:txBody>
          <a:bodyPr/>
          <a:lstStyle/>
          <a:p>
            <a:pPr>
              <a:defRPr/>
            </a:pPr>
            <a:fld id="{77A6285A-3B0E-4564-9C11-DC3859820647}" type="slidenum">
              <a:rPr lang="ru-RU" smtClean="0"/>
              <a:pPr>
                <a:defRPr/>
              </a:pPr>
              <a:t>10</a:t>
            </a:fld>
            <a:endParaRPr lang="ru-RU"/>
          </a:p>
        </p:txBody>
      </p:sp>
    </p:spTree>
    <p:extLst>
      <p:ext uri="{BB962C8B-B14F-4D97-AF65-F5344CB8AC3E}">
        <p14:creationId xmlns="" xmlns:p14="http://schemas.microsoft.com/office/powerpoint/2010/main" val="9244891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2"/>
          <p:cNvSpPr>
            <a:spLocks noGrp="1"/>
          </p:cNvSpPr>
          <p:nvPr>
            <p:ph idx="1"/>
          </p:nvPr>
        </p:nvSpPr>
        <p:spPr>
          <a:xfrm>
            <a:off x="684213" y="1700213"/>
            <a:ext cx="8229600" cy="4525962"/>
          </a:xfrm>
        </p:spPr>
        <p:txBody>
          <a:bodyPr/>
          <a:lstStyle/>
          <a:p>
            <a:pPr>
              <a:buClr>
                <a:srgbClr val="002060"/>
              </a:buClr>
            </a:pPr>
            <a:r>
              <a:rPr lang="ru-RU" sz="2800" dirty="0" smtClean="0">
                <a:solidFill>
                  <a:srgbClr val="002060"/>
                </a:solidFill>
                <a:latin typeface="Cambria" pitchFamily="18" charset="0"/>
              </a:rPr>
              <a:t>Северно-Европейская модель основана на требованиях к воспитательной и образовательной среде дошкольной образовательной организации, обеспечивающих достижение результата</a:t>
            </a:r>
          </a:p>
          <a:p>
            <a:pPr>
              <a:buClr>
                <a:srgbClr val="002060"/>
              </a:buClr>
            </a:pPr>
            <a:r>
              <a:rPr lang="ru-RU" sz="2800" dirty="0" smtClean="0">
                <a:solidFill>
                  <a:srgbClr val="002060"/>
                </a:solidFill>
                <a:latin typeface="Cambria" pitchFamily="18" charset="0"/>
              </a:rPr>
              <a:t>Англо-Саксонская модель основана на требованиях к результатам, которые демонстрируют дети</a:t>
            </a:r>
          </a:p>
        </p:txBody>
      </p:sp>
      <p:sp>
        <p:nvSpPr>
          <p:cNvPr id="2" name="Заголовок 1"/>
          <p:cNvSpPr>
            <a:spLocks noGrp="1"/>
          </p:cNvSpPr>
          <p:nvPr>
            <p:ph type="title"/>
          </p:nvPr>
        </p:nvSpPr>
        <p:spPr/>
        <p:txBody>
          <a:bodyPr/>
          <a:lstStyle/>
          <a:p>
            <a:pPr>
              <a:defRPr/>
            </a:pPr>
            <a:r>
              <a:rPr lang="ru-RU" dirty="0" smtClean="0">
                <a:solidFill>
                  <a:schemeClr val="accent6">
                    <a:lumMod val="50000"/>
                  </a:schemeClr>
                </a:solidFill>
                <a:latin typeface="Cambria" pitchFamily="18" charset="0"/>
              </a:rPr>
              <a:t> </a:t>
            </a:r>
            <a:r>
              <a:rPr lang="ru-RU" b="1" dirty="0" smtClean="0">
                <a:solidFill>
                  <a:schemeClr val="accent2">
                    <a:lumMod val="75000"/>
                  </a:schemeClr>
                </a:solidFill>
                <a:latin typeface="Cambria" pitchFamily="18" charset="0"/>
              </a:rPr>
              <a:t>Содержание образования</a:t>
            </a:r>
            <a:endParaRPr lang="ru-RU" b="1" dirty="0">
              <a:solidFill>
                <a:schemeClr val="accent2">
                  <a:lumMod val="75000"/>
                </a:schemeClr>
              </a:solidFill>
              <a:latin typeface="Cambria" pitchFamily="18" charset="0"/>
            </a:endParaRPr>
          </a:p>
        </p:txBody>
      </p:sp>
      <p:sp>
        <p:nvSpPr>
          <p:cNvPr id="4" name="Номер слайда 3"/>
          <p:cNvSpPr>
            <a:spLocks noGrp="1"/>
          </p:cNvSpPr>
          <p:nvPr>
            <p:ph type="sldNum" sz="quarter" idx="12"/>
          </p:nvPr>
        </p:nvSpPr>
        <p:spPr/>
        <p:txBody>
          <a:bodyPr/>
          <a:lstStyle/>
          <a:p>
            <a:pPr>
              <a:defRPr/>
            </a:pPr>
            <a:fld id="{2A00542A-A993-480B-9A6A-B7DE112C7A12}" type="slidenum">
              <a:rPr lang="ru-RU" smtClean="0"/>
              <a:pPr>
                <a:defRPr/>
              </a:pPr>
              <a:t>11</a:t>
            </a:fld>
            <a:endParaRPr lang="ru-RU"/>
          </a:p>
        </p:txBody>
      </p:sp>
    </p:spTree>
    <p:extLst>
      <p:ext uri="{BB962C8B-B14F-4D97-AF65-F5344CB8AC3E}">
        <p14:creationId xmlns="" xmlns:p14="http://schemas.microsoft.com/office/powerpoint/2010/main" val="41072551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68313" y="333375"/>
          <a:ext cx="8229600" cy="5970589"/>
        </p:xfrm>
        <a:graphic>
          <a:graphicData uri="http://schemas.openxmlformats.org/drawingml/2006/table">
            <a:tbl>
              <a:tblPr firstRow="1" bandRow="1">
                <a:tableStyleId>{69012ECD-51FC-41F1-AA8D-1B2483CD663E}</a:tableStyleId>
              </a:tblPr>
              <a:tblGrid>
                <a:gridCol w="2743200"/>
                <a:gridCol w="2729408"/>
                <a:gridCol w="2756992"/>
              </a:tblGrid>
              <a:tr h="914487">
                <a:tc>
                  <a:txBody>
                    <a:bodyPr/>
                    <a:lstStyle/>
                    <a:p>
                      <a:endParaRPr lang="ru-RU" sz="1800" dirty="0">
                        <a:solidFill>
                          <a:srgbClr val="0070C0"/>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ru-RU" sz="1800" dirty="0" smtClean="0">
                          <a:solidFill>
                            <a:srgbClr val="002060"/>
                          </a:solidFill>
                          <a:latin typeface="+mn-lt"/>
                        </a:rPr>
                        <a:t>Академическая модель</a:t>
                      </a:r>
                      <a:endParaRPr lang="ru-RU" sz="1800" dirty="0">
                        <a:solidFill>
                          <a:srgbClr val="002060"/>
                        </a:solidFill>
                        <a:latin typeface="+mn-lt"/>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ru-RU" sz="1800" dirty="0" smtClean="0">
                          <a:solidFill>
                            <a:srgbClr val="002060"/>
                          </a:solidFill>
                        </a:rPr>
                        <a:t>Личностно-ориентированная модель</a:t>
                      </a:r>
                      <a:endParaRPr lang="ru-RU" sz="1800" b="0" dirty="0">
                        <a:solidFill>
                          <a:srgbClr val="002060"/>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640141">
                <a:tc>
                  <a:txBody>
                    <a:bodyPr/>
                    <a:lstStyle/>
                    <a:p>
                      <a:r>
                        <a:rPr lang="ru-RU" sz="1800" dirty="0" smtClean="0"/>
                        <a:t>Интеллектуальное развитие</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Мотивация к обучению</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Грамотность, счет</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err="1" smtClean="0"/>
                        <a:t>Креативность</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Самостоятельность</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Предметные знания</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Уверенность в себе</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Общие знания и навыки</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343">
                <a:tc>
                  <a:txBody>
                    <a:bodyPr/>
                    <a:lstStyle/>
                    <a:p>
                      <a:r>
                        <a:rPr lang="ru-RU" sz="1800" dirty="0" smtClean="0"/>
                        <a:t>Инициативность</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0141">
                <a:tc>
                  <a:txBody>
                    <a:bodyPr/>
                    <a:lstStyle/>
                    <a:p>
                      <a:r>
                        <a:rPr lang="ru-RU" sz="1800" dirty="0" smtClean="0"/>
                        <a:t>Краткосрочные результаты</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1076">
                <a:tc>
                  <a:txBody>
                    <a:bodyPr/>
                    <a:lstStyle/>
                    <a:p>
                      <a:r>
                        <a:rPr lang="ru-RU" sz="1800" dirty="0" smtClean="0"/>
                        <a:t>Долгосрочные результаты</a:t>
                      </a:r>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Умножение 4"/>
          <p:cNvSpPr/>
          <p:nvPr/>
        </p:nvSpPr>
        <p:spPr>
          <a:xfrm>
            <a:off x="4356100" y="1484313"/>
            <a:ext cx="360363"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Умножение 7"/>
          <p:cNvSpPr/>
          <p:nvPr/>
        </p:nvSpPr>
        <p:spPr>
          <a:xfrm>
            <a:off x="4356100" y="2349500"/>
            <a:ext cx="360363" cy="287338"/>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p>
        </p:txBody>
      </p:sp>
      <p:sp>
        <p:nvSpPr>
          <p:cNvPr id="17" name="Умножение 16"/>
          <p:cNvSpPr/>
          <p:nvPr/>
        </p:nvSpPr>
        <p:spPr>
          <a:xfrm>
            <a:off x="6948488" y="1989138"/>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Умножение 17"/>
          <p:cNvSpPr/>
          <p:nvPr/>
        </p:nvSpPr>
        <p:spPr>
          <a:xfrm>
            <a:off x="6948488" y="2708275"/>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Умножение 18"/>
          <p:cNvSpPr/>
          <p:nvPr/>
        </p:nvSpPr>
        <p:spPr>
          <a:xfrm>
            <a:off x="6948488" y="3068638"/>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Умножение 19"/>
          <p:cNvSpPr/>
          <p:nvPr/>
        </p:nvSpPr>
        <p:spPr>
          <a:xfrm>
            <a:off x="4356100" y="3573463"/>
            <a:ext cx="360363" cy="265112"/>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Умножение 20"/>
          <p:cNvSpPr/>
          <p:nvPr/>
        </p:nvSpPr>
        <p:spPr>
          <a:xfrm>
            <a:off x="6948488" y="3933825"/>
            <a:ext cx="360362" cy="265113"/>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2" name="Умножение 21"/>
          <p:cNvSpPr/>
          <p:nvPr/>
        </p:nvSpPr>
        <p:spPr>
          <a:xfrm>
            <a:off x="6948488" y="4365625"/>
            <a:ext cx="360362" cy="265113"/>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3" name="Умножение 22"/>
          <p:cNvSpPr/>
          <p:nvPr/>
        </p:nvSpPr>
        <p:spPr>
          <a:xfrm>
            <a:off x="6948488" y="4724400"/>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Умножение 23"/>
          <p:cNvSpPr/>
          <p:nvPr/>
        </p:nvSpPr>
        <p:spPr>
          <a:xfrm>
            <a:off x="4427538" y="5229225"/>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5" name="Умножение 24"/>
          <p:cNvSpPr/>
          <p:nvPr/>
        </p:nvSpPr>
        <p:spPr>
          <a:xfrm>
            <a:off x="6948488" y="5876925"/>
            <a:ext cx="360362" cy="266700"/>
          </a:xfrm>
          <a:prstGeom prst="mathMultiply">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Номер слайда 13"/>
          <p:cNvSpPr>
            <a:spLocks noGrp="1"/>
          </p:cNvSpPr>
          <p:nvPr>
            <p:ph type="sldNum" sz="quarter" idx="12"/>
          </p:nvPr>
        </p:nvSpPr>
        <p:spPr/>
        <p:txBody>
          <a:bodyPr/>
          <a:lstStyle/>
          <a:p>
            <a:pPr>
              <a:defRPr/>
            </a:pPr>
            <a:fld id="{2E2BF78B-68FB-4699-B6FA-3A91F5568429}" type="slidenum">
              <a:rPr lang="ru-RU" smtClean="0"/>
              <a:pPr>
                <a:defRPr/>
              </a:pPr>
              <a:t>12</a:t>
            </a:fld>
            <a:endParaRPr lang="ru-RU"/>
          </a:p>
        </p:txBody>
      </p:sp>
    </p:spTree>
    <p:extLst>
      <p:ext uri="{BB962C8B-B14F-4D97-AF65-F5344CB8AC3E}">
        <p14:creationId xmlns="" xmlns:p14="http://schemas.microsoft.com/office/powerpoint/2010/main" val="11446054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scene3d>
            <a:camera prst="orthographicFront"/>
            <a:lightRig rig="threePt" dir="t"/>
          </a:scene3d>
          <a:sp3d extrusionH="76200">
            <a:extrusionClr>
              <a:schemeClr val="tx1"/>
            </a:extrusionClr>
          </a:sp3d>
        </p:spPr>
        <p:txBody>
          <a:bodyPr>
            <a:noAutofit/>
          </a:bodyPr>
          <a:lstStyle/>
          <a:p>
            <a:pPr>
              <a:buClr>
                <a:srgbClr val="002060"/>
              </a:buClr>
              <a:defRPr/>
            </a:pPr>
            <a:r>
              <a:rPr lang="ru-RU" sz="2800" dirty="0" smtClean="0">
                <a:solidFill>
                  <a:srgbClr val="002060"/>
                </a:solidFill>
                <a:latin typeface="Cambria" pitchFamily="18" charset="0"/>
                <a:cs typeface="Times New Roman" pitchFamily="18" charset="0"/>
              </a:rPr>
              <a:t>государство – готовность к школе и полноценное социальное </a:t>
            </a:r>
            <a:r>
              <a:rPr lang="ru-RU" sz="2800" dirty="0" err="1" smtClean="0">
                <a:solidFill>
                  <a:srgbClr val="002060"/>
                </a:solidFill>
                <a:latin typeface="Cambria" pitchFamily="18" charset="0"/>
                <a:cs typeface="Times New Roman" pitchFamily="18" charset="0"/>
              </a:rPr>
              <a:t>психоэмоциональное</a:t>
            </a:r>
            <a:r>
              <a:rPr lang="ru-RU" sz="2800" dirty="0" smtClean="0">
                <a:solidFill>
                  <a:srgbClr val="002060"/>
                </a:solidFill>
                <a:latin typeface="Cambria" pitchFamily="18" charset="0"/>
                <a:cs typeface="Times New Roman" pitchFamily="18" charset="0"/>
              </a:rPr>
              <a:t> и физическое развитие ребенка</a:t>
            </a:r>
          </a:p>
          <a:p>
            <a:pPr eaLnBrk="1" hangingPunct="1">
              <a:buClr>
                <a:srgbClr val="002060"/>
              </a:buClr>
              <a:defRPr/>
            </a:pPr>
            <a:r>
              <a:rPr lang="ru-RU" sz="2800" dirty="0" smtClean="0">
                <a:solidFill>
                  <a:srgbClr val="002060"/>
                </a:solidFill>
                <a:latin typeface="Cambria" pitchFamily="18" charset="0"/>
                <a:cs typeface="Times New Roman" pitchFamily="18" charset="0"/>
              </a:rPr>
              <a:t>для работающих родителей – доступность высококачественного ухода и присмотра за ребенком</a:t>
            </a:r>
          </a:p>
          <a:p>
            <a:pPr eaLnBrk="1" hangingPunct="1">
              <a:buClr>
                <a:srgbClr val="002060"/>
              </a:buClr>
              <a:defRPr/>
            </a:pPr>
            <a:r>
              <a:rPr lang="ru-RU" sz="2800" dirty="0" smtClean="0">
                <a:solidFill>
                  <a:srgbClr val="002060"/>
                </a:solidFill>
                <a:latin typeface="Cambria" pitchFamily="18" charset="0"/>
                <a:cs typeface="Times New Roman" pitchFamily="18" charset="0"/>
              </a:rPr>
              <a:t>для общества, как правило, смешанные ожидания(</a:t>
            </a:r>
            <a:r>
              <a:rPr lang="ru-RU" sz="2800" i="1" dirty="0" smtClean="0">
                <a:solidFill>
                  <a:srgbClr val="002060"/>
                </a:solidFill>
                <a:latin typeface="Cambria" pitchFamily="18" charset="0"/>
                <a:cs typeface="Times New Roman" pitchFamily="18" charset="0"/>
              </a:rPr>
              <a:t>для национальных меньшинств, к примеру, это - передача родной культуры и </a:t>
            </a:r>
            <a:r>
              <a:rPr lang="ru-RU" sz="2800" dirty="0" smtClean="0">
                <a:solidFill>
                  <a:srgbClr val="002060"/>
                </a:solidFill>
                <a:latin typeface="Cambria" pitchFamily="18" charset="0"/>
                <a:cs typeface="Times New Roman" pitchFamily="18" charset="0"/>
              </a:rPr>
              <a:t>языка)</a:t>
            </a:r>
            <a:endParaRPr lang="ru-RU" sz="2800" dirty="0">
              <a:solidFill>
                <a:srgbClr val="002060"/>
              </a:solidFill>
              <a:latin typeface="Cambria" pitchFamily="18" charset="0"/>
              <a:cs typeface="Times New Roman" pitchFamily="18" charset="0"/>
            </a:endParaRPr>
          </a:p>
        </p:txBody>
      </p:sp>
      <p:sp>
        <p:nvSpPr>
          <p:cNvPr id="2" name="Заголовок 1"/>
          <p:cNvSpPr>
            <a:spLocks noGrp="1"/>
          </p:cNvSpPr>
          <p:nvPr>
            <p:ph type="title"/>
          </p:nvPr>
        </p:nvSpPr>
        <p:spPr>
          <a:xfrm>
            <a:off x="611560" y="260648"/>
            <a:ext cx="7715250" cy="1219200"/>
          </a:xfrm>
        </p:spPr>
        <p:txBody>
          <a:bodyPr>
            <a:normAutofit/>
          </a:bodyPr>
          <a:lstStyle/>
          <a:p>
            <a:pPr eaLnBrk="1" hangingPunct="1">
              <a:defRPr/>
            </a:pPr>
            <a:r>
              <a:rPr lang="ru-RU" sz="3600" b="1" dirty="0" smtClean="0">
                <a:solidFill>
                  <a:srgbClr val="8E0000"/>
                </a:solidFill>
                <a:latin typeface="Cambria" pitchFamily="18" charset="0"/>
                <a:cs typeface="Times New Roman" pitchFamily="18" charset="0"/>
              </a:rPr>
              <a:t>Ожидания от системы дошкольного образования</a:t>
            </a:r>
            <a:endParaRPr lang="ru-RU" sz="3600" b="1" dirty="0">
              <a:solidFill>
                <a:srgbClr val="8E0000"/>
              </a:solidFill>
              <a:latin typeface="Cambria"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91799561-30A9-49E0-A347-BEDF14D240D2}" type="slidenum">
              <a:rPr lang="ru-RU" smtClean="0"/>
              <a:pPr>
                <a:defRPr/>
              </a:pPr>
              <a:t>13</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850" y="1484313"/>
            <a:ext cx="8820150" cy="3570287"/>
          </a:xfrm>
          <a:prstGeom prst="rect">
            <a:avLst/>
          </a:prstGeom>
        </p:spPr>
        <p:txBody>
          <a:bodyPr>
            <a:spAutoFit/>
          </a:bodyPr>
          <a:lstStyle/>
          <a:p>
            <a:pPr>
              <a:defRPr/>
            </a:pPr>
            <a:endParaRPr lang="ru-RU" sz="3800" b="1" dirty="0">
              <a:solidFill>
                <a:schemeClr val="accent2">
                  <a:lumMod val="75000"/>
                </a:schemeClr>
              </a:solidFill>
              <a:latin typeface="Cambria" pitchFamily="18" charset="0"/>
              <a:cs typeface="Arial" charset="0"/>
            </a:endParaRPr>
          </a:p>
          <a:p>
            <a:pPr>
              <a:defRPr/>
            </a:pPr>
            <a:r>
              <a:rPr lang="ru-RU" sz="3800" b="1" dirty="0">
                <a:solidFill>
                  <a:schemeClr val="accent2">
                    <a:lumMod val="75000"/>
                  </a:schemeClr>
                </a:solidFill>
                <a:latin typeface="Cambria" pitchFamily="18" charset="0"/>
                <a:cs typeface="Arial" charset="0"/>
              </a:rPr>
              <a:t>Миссия дошкольного образования </a:t>
            </a:r>
            <a:r>
              <a:rPr lang="ru-RU" sz="3800" dirty="0">
                <a:solidFill>
                  <a:srgbClr val="002060"/>
                </a:solidFill>
                <a:latin typeface="Cambria" pitchFamily="18" charset="0"/>
                <a:cs typeface="Arial" charset="0"/>
              </a:rPr>
              <a:t>– </a:t>
            </a:r>
          </a:p>
          <a:p>
            <a:pPr>
              <a:defRPr/>
            </a:pPr>
            <a:r>
              <a:rPr lang="ru-RU" sz="3800" b="1" dirty="0">
                <a:solidFill>
                  <a:srgbClr val="002060"/>
                </a:solidFill>
                <a:latin typeface="Cambria" pitchFamily="18" charset="0"/>
                <a:cs typeface="Arial" charset="0"/>
              </a:rPr>
              <a:t>становление и развитие личности в её индивидуальности, уникальности, неповтор</a:t>
            </a:r>
            <a:r>
              <a:rPr lang="ru-RU" sz="3600" b="1" dirty="0">
                <a:solidFill>
                  <a:srgbClr val="002060"/>
                </a:solidFill>
                <a:latin typeface="Cambria" pitchFamily="18" charset="0"/>
                <a:cs typeface="Arial" charset="0"/>
              </a:rPr>
              <a:t>имости</a:t>
            </a:r>
          </a:p>
          <a:p>
            <a:pPr>
              <a:defRPr/>
            </a:pPr>
            <a:endParaRPr lang="ru-RU" sz="3600" b="1" dirty="0">
              <a:cs typeface="Arial" charset="0"/>
            </a:endParaRPr>
          </a:p>
        </p:txBody>
      </p:sp>
      <p:sp>
        <p:nvSpPr>
          <p:cNvPr id="3" name="Номер слайда 2"/>
          <p:cNvSpPr>
            <a:spLocks noGrp="1"/>
          </p:cNvSpPr>
          <p:nvPr>
            <p:ph type="sldNum" sz="quarter" idx="12"/>
          </p:nvPr>
        </p:nvSpPr>
        <p:spPr/>
        <p:txBody>
          <a:bodyPr/>
          <a:lstStyle/>
          <a:p>
            <a:pPr>
              <a:defRPr/>
            </a:pPr>
            <a:fld id="{0921D3CF-0013-4686-B854-2FD4730ABEA7}" type="slidenum">
              <a:rPr lang="ru-RU" smtClean="0"/>
              <a:pPr>
                <a:defRPr/>
              </a:pPr>
              <a:t>14</a:t>
            </a:fld>
            <a:endParaRPr lang="ru-RU"/>
          </a:p>
        </p:txBody>
      </p:sp>
    </p:spTree>
    <p:extLst>
      <p:ext uri="{BB962C8B-B14F-4D97-AF65-F5344CB8AC3E}">
        <p14:creationId xmlns="" xmlns:p14="http://schemas.microsoft.com/office/powerpoint/2010/main" val="9502019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Содержимое 2"/>
          <p:cNvSpPr>
            <a:spLocks noGrp="1"/>
          </p:cNvSpPr>
          <p:nvPr>
            <p:ph idx="1"/>
          </p:nvPr>
        </p:nvSpPr>
        <p:spPr>
          <a:xfrm>
            <a:off x="468313" y="2133600"/>
            <a:ext cx="8229600" cy="3992563"/>
          </a:xfrm>
        </p:spPr>
        <p:txBody>
          <a:bodyPr/>
          <a:lstStyle/>
          <a:p>
            <a:pPr>
              <a:buClr>
                <a:srgbClr val="002060"/>
              </a:buClr>
            </a:pPr>
            <a:r>
              <a:rPr lang="ru-RU" sz="2400" dirty="0" smtClean="0">
                <a:solidFill>
                  <a:srgbClr val="002060"/>
                </a:solidFill>
                <a:latin typeface="Cambria" pitchFamily="18" charset="0"/>
              </a:rPr>
              <a:t>формирование общей культуры</a:t>
            </a:r>
          </a:p>
          <a:p>
            <a:pPr>
              <a:buClr>
                <a:srgbClr val="002060"/>
              </a:buClr>
            </a:pPr>
            <a:r>
              <a:rPr lang="ru-RU" sz="2400" dirty="0" smtClean="0">
                <a:solidFill>
                  <a:srgbClr val="002060"/>
                </a:solidFill>
                <a:latin typeface="Cambria" pitchFamily="18" charset="0"/>
              </a:rPr>
              <a:t>развитие физических, интеллектуальных, нравственных, эстетических и личностных качеств личности</a:t>
            </a:r>
          </a:p>
          <a:p>
            <a:pPr>
              <a:buClr>
                <a:srgbClr val="002060"/>
              </a:buClr>
            </a:pPr>
            <a:r>
              <a:rPr lang="ru-RU" sz="2400" dirty="0" smtClean="0">
                <a:solidFill>
                  <a:srgbClr val="002060"/>
                </a:solidFill>
                <a:latin typeface="Cambria" pitchFamily="18" charset="0"/>
              </a:rPr>
              <a:t>формирование предпосылок учебной деятельности</a:t>
            </a:r>
          </a:p>
          <a:p>
            <a:pPr>
              <a:buClr>
                <a:srgbClr val="002060"/>
              </a:buClr>
            </a:pPr>
            <a:r>
              <a:rPr lang="ru-RU" sz="2400" dirty="0" smtClean="0">
                <a:solidFill>
                  <a:srgbClr val="002060"/>
                </a:solidFill>
                <a:latin typeface="Cambria" pitchFamily="18" charset="0"/>
              </a:rPr>
              <a:t>формирование навыков здорового и  безопасного образа жизни</a:t>
            </a:r>
          </a:p>
          <a:p>
            <a:pPr>
              <a:buClr>
                <a:srgbClr val="002060"/>
              </a:buClr>
            </a:pPr>
            <a:r>
              <a:rPr lang="ru-RU" sz="2400" dirty="0" smtClean="0">
                <a:solidFill>
                  <a:srgbClr val="002060"/>
                </a:solidFill>
                <a:latin typeface="Cambria" pitchFamily="18" charset="0"/>
              </a:rPr>
              <a:t>сохранение и укрепление здоровья детей</a:t>
            </a:r>
            <a:r>
              <a:rPr lang="ru-RU" dirty="0" smtClean="0">
                <a:solidFill>
                  <a:srgbClr val="002060"/>
                </a:solidFill>
                <a:latin typeface="Cambria" pitchFamily="18" charset="0"/>
              </a:rPr>
              <a:t> </a:t>
            </a:r>
          </a:p>
          <a:p>
            <a:pPr>
              <a:buFont typeface="Wingdings" pitchFamily="2" charset="2"/>
              <a:buChar char="q"/>
            </a:pPr>
            <a:endParaRPr lang="ru-RU" dirty="0" smtClean="0">
              <a:latin typeface="Cambria" pitchFamily="18" charset="0"/>
            </a:endParaRPr>
          </a:p>
        </p:txBody>
      </p:sp>
      <p:sp>
        <p:nvSpPr>
          <p:cNvPr id="2" name="Заголовок 1"/>
          <p:cNvSpPr>
            <a:spLocks noGrp="1"/>
          </p:cNvSpPr>
          <p:nvPr>
            <p:ph type="title"/>
          </p:nvPr>
        </p:nvSpPr>
        <p:spPr>
          <a:xfrm>
            <a:off x="468313" y="765175"/>
            <a:ext cx="8229600" cy="431800"/>
          </a:xfrm>
        </p:spPr>
        <p:txBody>
          <a:bodyPr>
            <a:noAutofit/>
          </a:bodyPr>
          <a:lstStyle/>
          <a:p>
            <a:pPr>
              <a:defRPr/>
            </a:pPr>
            <a:r>
              <a:rPr lang="ru-RU" sz="4000" dirty="0" smtClean="0">
                <a:latin typeface="Cambria" pitchFamily="18" charset="0"/>
              </a:rPr>
              <a:t/>
            </a:r>
            <a:br>
              <a:rPr lang="ru-RU" sz="4000" dirty="0" smtClean="0">
                <a:latin typeface="Cambria" pitchFamily="18" charset="0"/>
              </a:rPr>
            </a:br>
            <a:r>
              <a:rPr lang="ru-RU" sz="4000" b="1" dirty="0" smtClean="0">
                <a:solidFill>
                  <a:srgbClr val="8E0000"/>
                </a:solidFill>
                <a:latin typeface="Cambria" pitchFamily="18" charset="0"/>
              </a:rPr>
              <a:t>Дошкольное образование</a:t>
            </a:r>
            <a:r>
              <a:rPr lang="ru-RU" sz="4000" dirty="0" smtClean="0">
                <a:solidFill>
                  <a:srgbClr val="8E0000"/>
                </a:solidFill>
                <a:latin typeface="Cambria" pitchFamily="18" charset="0"/>
              </a:rPr>
              <a:t> </a:t>
            </a:r>
            <a:endParaRPr lang="ru-RU" sz="4000" dirty="0">
              <a:solidFill>
                <a:srgbClr val="8E0000"/>
              </a:solidFill>
              <a:latin typeface="Cambria" pitchFamily="18" charset="0"/>
            </a:endParaRPr>
          </a:p>
        </p:txBody>
      </p:sp>
      <p:sp>
        <p:nvSpPr>
          <p:cNvPr id="4" name="TextBox 3"/>
          <p:cNvSpPr txBox="1"/>
          <p:nvPr/>
        </p:nvSpPr>
        <p:spPr>
          <a:xfrm>
            <a:off x="4932363" y="333375"/>
            <a:ext cx="3816350" cy="3683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ru-RU" dirty="0"/>
              <a:t>Из закона «Об образовании в РФ»</a:t>
            </a:r>
          </a:p>
        </p:txBody>
      </p:sp>
      <p:sp>
        <p:nvSpPr>
          <p:cNvPr id="5" name="TextBox 4"/>
          <p:cNvSpPr txBox="1"/>
          <p:nvPr/>
        </p:nvSpPr>
        <p:spPr>
          <a:xfrm>
            <a:off x="611188" y="1341438"/>
            <a:ext cx="3313112" cy="830262"/>
          </a:xfrm>
          <a:prstGeom prst="rect">
            <a:avLst/>
          </a:prstGeom>
          <a:noFill/>
        </p:spPr>
        <p:txBody>
          <a:bodyPr>
            <a:spAutoFit/>
          </a:bodyPr>
          <a:lstStyle/>
          <a:p>
            <a:pPr>
              <a:defRPr/>
            </a:pPr>
            <a:endParaRPr lang="ru-RU" sz="2400" b="1" dirty="0">
              <a:solidFill>
                <a:schemeClr val="accent6">
                  <a:lumMod val="50000"/>
                </a:schemeClr>
              </a:solidFill>
            </a:endParaRPr>
          </a:p>
          <a:p>
            <a:pPr>
              <a:defRPr/>
            </a:pPr>
            <a:r>
              <a:rPr lang="ru-RU" sz="2400" b="1" dirty="0">
                <a:solidFill>
                  <a:srgbClr val="002060"/>
                </a:solidFill>
                <a:latin typeface="Cambria" pitchFamily="18" charset="0"/>
              </a:rPr>
              <a:t>направлено на:</a:t>
            </a:r>
          </a:p>
        </p:txBody>
      </p:sp>
      <p:sp>
        <p:nvSpPr>
          <p:cNvPr id="6" name="Номер слайда 5"/>
          <p:cNvSpPr>
            <a:spLocks noGrp="1"/>
          </p:cNvSpPr>
          <p:nvPr>
            <p:ph type="sldNum" sz="quarter" idx="12"/>
          </p:nvPr>
        </p:nvSpPr>
        <p:spPr/>
        <p:txBody>
          <a:bodyPr/>
          <a:lstStyle/>
          <a:p>
            <a:pPr>
              <a:defRPr/>
            </a:pPr>
            <a:fld id="{CE715FA1-F828-4871-BB70-CF4F0097D23B}" type="slidenum">
              <a:rPr lang="ru-RU" smtClean="0"/>
              <a:pPr>
                <a:defRPr/>
              </a:pPr>
              <a:t>15</a:t>
            </a:fld>
            <a:endParaRPr lang="ru-RU"/>
          </a:p>
        </p:txBody>
      </p:sp>
    </p:spTree>
    <p:extLst>
      <p:ext uri="{BB962C8B-B14F-4D97-AF65-F5344CB8AC3E}">
        <p14:creationId xmlns="" xmlns:p14="http://schemas.microsoft.com/office/powerpoint/2010/main" val="1934247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850" y="1052513"/>
            <a:ext cx="8362950" cy="5043487"/>
          </a:xfrm>
        </p:spPr>
        <p:txBody>
          <a:bodyPr>
            <a:normAutofit fontScale="47500" lnSpcReduction="20000"/>
          </a:bodyPr>
          <a:lstStyle/>
          <a:p>
            <a:pPr algn="just">
              <a:lnSpc>
                <a:spcPct val="120000"/>
              </a:lnSpc>
              <a:buFont typeface="Arial" pitchFamily="34" charset="0"/>
              <a:buNone/>
              <a:defRPr/>
            </a:pPr>
            <a:r>
              <a:rPr lang="ru-RU" sz="3800" b="1" dirty="0" smtClean="0">
                <a:solidFill>
                  <a:srgbClr val="760000"/>
                </a:solidFill>
                <a:latin typeface="Cambria" pitchFamily="18" charset="0"/>
              </a:rPr>
              <a:t> </a:t>
            </a:r>
            <a:r>
              <a:rPr lang="en-US" sz="3800" b="1" dirty="0" smtClean="0">
                <a:solidFill>
                  <a:srgbClr val="760000"/>
                </a:solidFill>
                <a:latin typeface="Cambria" pitchFamily="18" charset="0"/>
              </a:rPr>
              <a:t>   </a:t>
            </a:r>
            <a:r>
              <a:rPr lang="ru-RU" sz="6500" b="1" dirty="0" smtClean="0">
                <a:solidFill>
                  <a:srgbClr val="760000"/>
                </a:solidFill>
                <a:latin typeface="Cambria" pitchFamily="18" charset="0"/>
              </a:rPr>
              <a:t>ФГОС </a:t>
            </a:r>
            <a:r>
              <a:rPr lang="ru-RU" sz="6500" b="1" dirty="0">
                <a:solidFill>
                  <a:srgbClr val="760000"/>
                </a:solidFill>
                <a:latin typeface="Cambria" pitchFamily="18" charset="0"/>
              </a:rPr>
              <a:t> </a:t>
            </a:r>
            <a:r>
              <a:rPr lang="ru-RU" sz="6500" b="1" dirty="0" smtClean="0">
                <a:solidFill>
                  <a:srgbClr val="760000"/>
                </a:solidFill>
                <a:latin typeface="Cambria" pitchFamily="18" charset="0"/>
              </a:rPr>
              <a:t>обеспечивает:</a:t>
            </a:r>
          </a:p>
          <a:p>
            <a:pPr algn="just">
              <a:buFont typeface="Arial" pitchFamily="34" charset="0"/>
              <a:buNone/>
              <a:defRPr/>
            </a:pPr>
            <a:endParaRPr lang="ru-RU" sz="3600" b="1" dirty="0" smtClean="0">
              <a:solidFill>
                <a:schemeClr val="accent6">
                  <a:lumMod val="50000"/>
                </a:schemeClr>
              </a:solidFill>
              <a:latin typeface="Cambria" pitchFamily="18" charset="0"/>
            </a:endParaRPr>
          </a:p>
          <a:p>
            <a:pPr>
              <a:buClr>
                <a:srgbClr val="002060"/>
              </a:buClr>
              <a:defRPr/>
            </a:pPr>
            <a:r>
              <a:rPr lang="ru-RU" sz="5100" dirty="0" smtClean="0">
                <a:solidFill>
                  <a:srgbClr val="002060"/>
                </a:solidFill>
                <a:latin typeface="Cambria" pitchFamily="18" charset="0"/>
              </a:rPr>
              <a:t>единство образовательного пространства Российской Федерации</a:t>
            </a:r>
          </a:p>
          <a:p>
            <a:pPr>
              <a:buClr>
                <a:srgbClr val="002060"/>
              </a:buClr>
              <a:defRPr/>
            </a:pPr>
            <a:r>
              <a:rPr lang="ru-RU" sz="5100" dirty="0" smtClean="0">
                <a:solidFill>
                  <a:srgbClr val="002060"/>
                </a:solidFill>
                <a:latin typeface="Cambria" pitchFamily="18" charset="0"/>
              </a:rPr>
              <a:t>преемственность основных образовательных программ</a:t>
            </a:r>
          </a:p>
          <a:p>
            <a:pPr>
              <a:buClr>
                <a:srgbClr val="002060"/>
              </a:buClr>
              <a:defRPr/>
            </a:pPr>
            <a:r>
              <a:rPr lang="ru-RU" sz="5100" dirty="0" smtClean="0">
                <a:solidFill>
                  <a:srgbClr val="002060"/>
                </a:solidFill>
                <a:latin typeface="Cambria" pitchFamily="18" charset="0"/>
              </a:rPr>
              <a:t>вариативность содержания образовательных программ соответствующего уровня образования, возможность формирования образовательных программ различных уровня сложности и направленности с учетом образовательных потребностей и способностей обучающихся</a:t>
            </a:r>
          </a:p>
          <a:p>
            <a:pPr>
              <a:buClr>
                <a:srgbClr val="002060"/>
              </a:buClr>
              <a:defRPr/>
            </a:pPr>
            <a:r>
              <a:rPr lang="ru-RU" sz="5100" dirty="0" smtClean="0">
                <a:solidFill>
                  <a:srgbClr val="002060"/>
                </a:solidFill>
                <a:latin typeface="Cambria" pitchFamily="18" charset="0"/>
              </a:rPr>
              <a:t>государственные гарантии уровня и качества образования на основе единства обязательных требований к условиям реализации основных образовательных программ и результатам их освоения</a:t>
            </a:r>
          </a:p>
          <a:p>
            <a:pPr>
              <a:buClr>
                <a:schemeClr val="bg2"/>
              </a:buClr>
              <a:buFont typeface="Wingdings" pitchFamily="2" charset="2"/>
              <a:buChar char="q"/>
              <a:defRPr/>
            </a:pPr>
            <a:endParaRPr lang="ru-RU" sz="5100" dirty="0">
              <a:solidFill>
                <a:srgbClr val="002060"/>
              </a:solidFill>
              <a:latin typeface="Cambria" pitchFamily="18" charset="0"/>
            </a:endParaRPr>
          </a:p>
        </p:txBody>
      </p:sp>
      <p:sp>
        <p:nvSpPr>
          <p:cNvPr id="5" name="Заголовок 4"/>
          <p:cNvSpPr txBox="1">
            <a:spLocks noGrp="1"/>
          </p:cNvSpPr>
          <p:nvPr>
            <p:ph type="title"/>
          </p:nvPr>
        </p:nvSpPr>
        <p:spPr>
          <a:xfrm>
            <a:off x="5076825" y="333375"/>
            <a:ext cx="3816350" cy="368300"/>
          </a:xfrm>
        </p:spPr>
        <p:style>
          <a:lnRef idx="2">
            <a:schemeClr val="accent1"/>
          </a:lnRef>
          <a:fillRef idx="1">
            <a:schemeClr val="lt1"/>
          </a:fillRef>
          <a:effectRef idx="0">
            <a:schemeClr val="accent1"/>
          </a:effectRef>
          <a:fontRef idx="minor">
            <a:schemeClr val="dk1"/>
          </a:fontRef>
        </p:style>
        <p:txBody>
          <a:bodyPr rtlCol="0">
            <a:spAutoFit/>
          </a:bodyPr>
          <a:lstStyle/>
          <a:p>
            <a:pPr>
              <a:defRPr/>
            </a:pPr>
            <a:r>
              <a:rPr lang="ru-RU" sz="1800" dirty="0" smtClean="0">
                <a:latin typeface="Cambria" pitchFamily="18" charset="0"/>
              </a:rPr>
              <a:t>Из закона «Об образовании в РФ»</a:t>
            </a:r>
            <a:endParaRPr lang="ru-RU" sz="1800" dirty="0">
              <a:latin typeface="Cambria" pitchFamily="18" charset="0"/>
            </a:endParaRPr>
          </a:p>
        </p:txBody>
      </p:sp>
      <p:sp>
        <p:nvSpPr>
          <p:cNvPr id="4" name="Номер слайда 3"/>
          <p:cNvSpPr>
            <a:spLocks noGrp="1"/>
          </p:cNvSpPr>
          <p:nvPr>
            <p:ph type="sldNum" sz="quarter" idx="12"/>
          </p:nvPr>
        </p:nvSpPr>
        <p:spPr/>
        <p:txBody>
          <a:bodyPr/>
          <a:lstStyle/>
          <a:p>
            <a:pPr>
              <a:defRPr/>
            </a:pPr>
            <a:fld id="{20ECD3B3-4B17-4AF5-BB4A-65549CA035DA}" type="slidenum">
              <a:rPr lang="ru-RU" smtClean="0"/>
              <a:pPr>
                <a:defRPr/>
              </a:pPr>
              <a:t>16</a:t>
            </a:fld>
            <a:endParaRPr lang="ru-RU"/>
          </a:p>
        </p:txBody>
      </p:sp>
    </p:spTree>
    <p:extLst>
      <p:ext uri="{BB962C8B-B14F-4D97-AF65-F5344CB8AC3E}">
        <p14:creationId xmlns="" xmlns:p14="http://schemas.microsoft.com/office/powerpoint/2010/main" val="20246357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idx="1"/>
          </p:nvPr>
        </p:nvSpPr>
        <p:spPr>
          <a:xfrm>
            <a:off x="611188" y="1484313"/>
            <a:ext cx="7559675" cy="5000625"/>
          </a:xfrm>
        </p:spPr>
        <p:txBody>
          <a:bodyPr/>
          <a:lstStyle/>
          <a:p>
            <a:pPr algn="just">
              <a:buFont typeface="Arial" pitchFamily="34" charset="0"/>
              <a:buNone/>
            </a:pPr>
            <a:r>
              <a:rPr lang="ru-RU" dirty="0" smtClean="0">
                <a:solidFill>
                  <a:srgbClr val="002060"/>
                </a:solidFill>
                <a:latin typeface="Cambria" pitchFamily="18" charset="0"/>
              </a:rPr>
              <a:t>    </a:t>
            </a:r>
            <a:r>
              <a:rPr lang="ru-RU" sz="2400" dirty="0" smtClean="0">
                <a:solidFill>
                  <a:srgbClr val="002060"/>
                </a:solidFill>
                <a:latin typeface="Cambria" pitchFamily="18" charset="0"/>
              </a:rPr>
              <a:t>Образовательные программы дошкольного образования направлены на </a:t>
            </a:r>
            <a:r>
              <a:rPr lang="ru-RU" sz="2400" b="1" i="1" dirty="0" smtClean="0">
                <a:solidFill>
                  <a:srgbClr val="760000"/>
                </a:solidFill>
                <a:latin typeface="Cambria" pitchFamily="18" charset="0"/>
              </a:rPr>
              <a:t>разностороннее развитие детей дошкольного возраста с учетом их возрастных и индивидуальных особенностей</a:t>
            </a:r>
            <a:r>
              <a:rPr lang="ru-RU" sz="2400" b="1" dirty="0" smtClean="0">
                <a:solidFill>
                  <a:srgbClr val="760000"/>
                </a:solidFill>
                <a:latin typeface="Cambria" pitchFamily="18" charset="0"/>
              </a:rPr>
              <a:t>, </a:t>
            </a:r>
            <a:r>
              <a:rPr lang="ru-RU" sz="2400" dirty="0" smtClean="0">
                <a:solidFill>
                  <a:srgbClr val="002060"/>
                </a:solidFill>
                <a:latin typeface="Cambria" pitchFamily="18" charset="0"/>
              </a:rPr>
              <a:t>достижение</a:t>
            </a:r>
            <a:r>
              <a:rPr lang="en-US" sz="2400" dirty="0" smtClean="0">
                <a:solidFill>
                  <a:srgbClr val="002060"/>
                </a:solidFill>
                <a:latin typeface="Cambria" pitchFamily="18" charset="0"/>
              </a:rPr>
              <a:t> </a:t>
            </a:r>
            <a:r>
              <a:rPr lang="ru-RU" sz="2400" dirty="0" smtClean="0">
                <a:solidFill>
                  <a:srgbClr val="002060"/>
                </a:solidFill>
                <a:latin typeface="Cambria" pitchFamily="18" charset="0"/>
              </a:rPr>
              <a:t>уровня развития, необходимого и достаточного для успешного освоения ими образовательных программ начального общего образования</a:t>
            </a:r>
            <a:endParaRPr lang="ru-RU" sz="2000" dirty="0" smtClean="0">
              <a:latin typeface="Cambria" pitchFamily="18" charset="0"/>
            </a:endParaRPr>
          </a:p>
        </p:txBody>
      </p:sp>
      <p:sp>
        <p:nvSpPr>
          <p:cNvPr id="5" name="TextBox 4"/>
          <p:cNvSpPr txBox="1"/>
          <p:nvPr/>
        </p:nvSpPr>
        <p:spPr>
          <a:xfrm>
            <a:off x="5219700" y="333375"/>
            <a:ext cx="3673475" cy="3683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r">
              <a:defRPr/>
            </a:pPr>
            <a:r>
              <a:rPr lang="ru-RU" dirty="0"/>
              <a:t>Из закона «Об образовании в РФ»</a:t>
            </a:r>
          </a:p>
        </p:txBody>
      </p:sp>
      <p:sp>
        <p:nvSpPr>
          <p:cNvPr id="4" name="Номер слайда 3"/>
          <p:cNvSpPr>
            <a:spLocks noGrp="1"/>
          </p:cNvSpPr>
          <p:nvPr>
            <p:ph type="sldNum" sz="quarter" idx="12"/>
          </p:nvPr>
        </p:nvSpPr>
        <p:spPr/>
        <p:txBody>
          <a:bodyPr/>
          <a:lstStyle/>
          <a:p>
            <a:pPr>
              <a:defRPr/>
            </a:pPr>
            <a:fld id="{8575D1FB-3E0C-4FF9-B582-7FD0AD032401}" type="slidenum">
              <a:rPr lang="ru-RU" smtClean="0"/>
              <a:pPr>
                <a:defRPr/>
              </a:pPr>
              <a:t>17</a:t>
            </a:fld>
            <a:endParaRPr lang="ru-RU"/>
          </a:p>
        </p:txBody>
      </p:sp>
    </p:spTree>
    <p:extLst>
      <p:ext uri="{BB962C8B-B14F-4D97-AF65-F5344CB8AC3E}">
        <p14:creationId xmlns="" xmlns:p14="http://schemas.microsoft.com/office/powerpoint/2010/main" val="2109112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Содержимое 2"/>
          <p:cNvSpPr>
            <a:spLocks noGrp="1"/>
          </p:cNvSpPr>
          <p:nvPr>
            <p:ph idx="1"/>
          </p:nvPr>
        </p:nvSpPr>
        <p:spPr>
          <a:xfrm>
            <a:off x="1116013" y="2060575"/>
            <a:ext cx="7127875" cy="3960813"/>
          </a:xfrm>
        </p:spPr>
        <p:txBody>
          <a:bodyPr/>
          <a:lstStyle/>
          <a:p>
            <a:pPr algn="just">
              <a:buFont typeface="Arial" pitchFamily="34" charset="0"/>
              <a:buNone/>
            </a:pPr>
            <a:r>
              <a:rPr lang="ru-RU" sz="2400" dirty="0" smtClean="0">
                <a:latin typeface="Cambria" pitchFamily="18" charset="0"/>
              </a:rPr>
              <a:t>	</a:t>
            </a:r>
            <a:r>
              <a:rPr lang="ru-RU" sz="2400" dirty="0" smtClean="0">
                <a:solidFill>
                  <a:srgbClr val="002060"/>
                </a:solidFill>
                <a:latin typeface="Cambria" pitchFamily="18" charset="0"/>
              </a:rPr>
              <a:t>Образовательные программы дошкольного образования </a:t>
            </a:r>
            <a:r>
              <a:rPr lang="ru-RU" sz="2400" b="1" i="1" dirty="0" smtClean="0">
                <a:solidFill>
                  <a:srgbClr val="760000"/>
                </a:solidFill>
                <a:latin typeface="Cambria" pitchFamily="18" charset="0"/>
              </a:rPr>
              <a:t>основаны на  индивидуальном подходе к детям дошкольного </a:t>
            </a:r>
            <a:r>
              <a:rPr lang="ru-RU" sz="2400" dirty="0" smtClean="0">
                <a:solidFill>
                  <a:srgbClr val="002060"/>
                </a:solidFill>
                <a:latin typeface="Cambria" pitchFamily="18" charset="0"/>
              </a:rPr>
              <a:t>возраста и специфичных для детей дошкольного возраста видов деятельности</a:t>
            </a:r>
          </a:p>
        </p:txBody>
      </p:sp>
      <p:sp>
        <p:nvSpPr>
          <p:cNvPr id="4" name="TextBox 3"/>
          <p:cNvSpPr txBox="1"/>
          <p:nvPr/>
        </p:nvSpPr>
        <p:spPr>
          <a:xfrm>
            <a:off x="4859338" y="333375"/>
            <a:ext cx="4103687" cy="3683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ru-RU" dirty="0"/>
              <a:t>Из закона «Об образовании в РФ»</a:t>
            </a:r>
          </a:p>
        </p:txBody>
      </p:sp>
      <p:sp>
        <p:nvSpPr>
          <p:cNvPr id="5" name="Номер слайда 4"/>
          <p:cNvSpPr>
            <a:spLocks noGrp="1"/>
          </p:cNvSpPr>
          <p:nvPr>
            <p:ph type="sldNum" sz="quarter" idx="12"/>
          </p:nvPr>
        </p:nvSpPr>
        <p:spPr/>
        <p:txBody>
          <a:bodyPr/>
          <a:lstStyle/>
          <a:p>
            <a:pPr>
              <a:defRPr/>
            </a:pPr>
            <a:fld id="{5DA6135B-09B4-4D4E-AC74-0D0FDB0523DB}" type="slidenum">
              <a:rPr lang="ru-RU" smtClean="0"/>
              <a:pPr>
                <a:defRPr/>
              </a:pPr>
              <a:t>18</a:t>
            </a:fld>
            <a:endParaRPr lang="ru-RU"/>
          </a:p>
        </p:txBody>
      </p:sp>
    </p:spTree>
    <p:extLst>
      <p:ext uri="{BB962C8B-B14F-4D97-AF65-F5344CB8AC3E}">
        <p14:creationId xmlns="" xmlns:p14="http://schemas.microsoft.com/office/powerpoint/2010/main" val="31278280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Содержимое 4"/>
          <p:cNvSpPr>
            <a:spLocks noGrp="1"/>
          </p:cNvSpPr>
          <p:nvPr>
            <p:ph idx="1"/>
          </p:nvPr>
        </p:nvSpPr>
        <p:spPr>
          <a:xfrm>
            <a:off x="827584" y="2420888"/>
            <a:ext cx="7704855" cy="1569660"/>
          </a:xfrm>
        </p:spPr>
        <p:txBody>
          <a:bodyPr wrap="square">
            <a:spAutoFit/>
          </a:bodyPr>
          <a:lstStyle/>
          <a:p>
            <a:pPr algn="just">
              <a:buFont typeface="Arial" pitchFamily="34" charset="0"/>
              <a:buNone/>
            </a:pPr>
            <a:r>
              <a:rPr lang="ru-RU" sz="2400" dirty="0" smtClean="0">
                <a:latin typeface="Cambria" pitchFamily="18" charset="0"/>
              </a:rPr>
              <a:t>	</a:t>
            </a:r>
            <a:r>
              <a:rPr lang="ru-RU" sz="2400" dirty="0" smtClean="0">
                <a:solidFill>
                  <a:srgbClr val="002060"/>
                </a:solidFill>
                <a:latin typeface="Cambria" pitchFamily="18" charset="0"/>
              </a:rPr>
              <a:t>Освоение программы дошкольного образования </a:t>
            </a:r>
            <a:r>
              <a:rPr lang="ru-RU" sz="2400" b="1" i="1" dirty="0" smtClean="0">
                <a:solidFill>
                  <a:srgbClr val="760000"/>
                </a:solidFill>
                <a:latin typeface="Cambria" pitchFamily="18" charset="0"/>
              </a:rPr>
              <a:t>не сопровождается проведением промежуточных аттестаций и итоговой аттестации обучающихся</a:t>
            </a:r>
          </a:p>
        </p:txBody>
      </p:sp>
      <p:sp>
        <p:nvSpPr>
          <p:cNvPr id="4" name="TextBox 3"/>
          <p:cNvSpPr txBox="1"/>
          <p:nvPr/>
        </p:nvSpPr>
        <p:spPr>
          <a:xfrm>
            <a:off x="4716463" y="476250"/>
            <a:ext cx="4103687" cy="3698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ru-RU" dirty="0"/>
              <a:t>Из закона «Об образовании в РФ»</a:t>
            </a:r>
          </a:p>
        </p:txBody>
      </p:sp>
      <p:sp>
        <p:nvSpPr>
          <p:cNvPr id="5" name="Номер слайда 4"/>
          <p:cNvSpPr>
            <a:spLocks noGrp="1"/>
          </p:cNvSpPr>
          <p:nvPr>
            <p:ph type="sldNum" sz="quarter" idx="12"/>
          </p:nvPr>
        </p:nvSpPr>
        <p:spPr/>
        <p:txBody>
          <a:bodyPr/>
          <a:lstStyle/>
          <a:p>
            <a:pPr>
              <a:defRPr/>
            </a:pPr>
            <a:fld id="{C4F08BE2-5124-46DC-91CA-C458C8FBFCE3}" type="slidenum">
              <a:rPr lang="ru-RU" smtClean="0"/>
              <a:pPr>
                <a:defRPr/>
              </a:pPr>
              <a:t>19</a:t>
            </a:fld>
            <a:endParaRPr lang="ru-RU"/>
          </a:p>
        </p:txBody>
      </p:sp>
    </p:spTree>
    <p:extLst>
      <p:ext uri="{BB962C8B-B14F-4D97-AF65-F5344CB8AC3E}">
        <p14:creationId xmlns="" xmlns:p14="http://schemas.microsoft.com/office/powerpoint/2010/main" val="597537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372600" cy="6909885"/>
          </a:xfrm>
          <a:prstGeom prst="rect">
            <a:avLst/>
          </a:prstGeom>
          <a:noFill/>
          <a:ln w="9525">
            <a:noFill/>
            <a:miter lim="800000"/>
            <a:headEnd/>
            <a:tailEnd/>
          </a:ln>
        </p:spPr>
      </p:pic>
      <p:sp>
        <p:nvSpPr>
          <p:cNvPr id="24578" name="Rectangle 2"/>
          <p:cNvSpPr>
            <a:spLocks noChangeArrowheads="1"/>
          </p:cNvSpPr>
          <p:nvPr/>
        </p:nvSpPr>
        <p:spPr bwMode="auto">
          <a:xfrm>
            <a:off x="380074" y="188640"/>
            <a:ext cx="8120300" cy="1077218"/>
          </a:xfrm>
          <a:prstGeom prst="rect">
            <a:avLst/>
          </a:prstGeom>
          <a:noFill/>
          <a:ln w="9525">
            <a:noFill/>
            <a:miter lim="800000"/>
            <a:headEnd/>
            <a:tailEnd/>
          </a:ln>
          <a:effectLst/>
        </p:spPr>
        <p:txBody>
          <a:bodyPr wrap="square">
            <a:spAutoFit/>
          </a:bodyPr>
          <a:lstStyle/>
          <a:p>
            <a:pPr algn="ctr" latinLnBrk="1"/>
            <a:r>
              <a:rPr lang="ru-RU" sz="3200" b="1" dirty="0" smtClean="0">
                <a:solidFill>
                  <a:schemeClr val="bg1"/>
                </a:solidFill>
                <a:effectLst>
                  <a:outerShdw blurRad="38100" dist="38100" dir="2700000" algn="tl">
                    <a:srgbClr val="000000">
                      <a:alpha val="43137"/>
                    </a:srgbClr>
                  </a:outerShdw>
                </a:effectLst>
                <a:latin typeface="Cambria" pitchFamily="18" charset="0"/>
              </a:rPr>
              <a:t>Образовательная экосистема 21-го века</a:t>
            </a:r>
            <a:br>
              <a:rPr lang="ru-RU" sz="3200" b="1" dirty="0" smtClean="0">
                <a:solidFill>
                  <a:schemeClr val="bg1"/>
                </a:solidFill>
                <a:effectLst>
                  <a:outerShdw blurRad="38100" dist="38100" dir="2700000" algn="tl">
                    <a:srgbClr val="000000">
                      <a:alpha val="43137"/>
                    </a:srgbClr>
                  </a:outerShdw>
                </a:effectLst>
                <a:latin typeface="Cambria" pitchFamily="18" charset="0"/>
              </a:rPr>
            </a:br>
            <a:endParaRPr kumimoji="1" lang="en-US" altLang="ko-KR" sz="3200" b="1" dirty="0">
              <a:solidFill>
                <a:schemeClr val="bg1"/>
              </a:solidFill>
              <a:latin typeface="Cambria" pitchFamily="18" charset="0"/>
              <a:ea typeface="HY헤드라인M" pitchFamily="18" charset="-127"/>
              <a:cs typeface="Arial" pitchFamily="34" charset="0"/>
            </a:endParaRPr>
          </a:p>
        </p:txBody>
      </p:sp>
      <p:sp>
        <p:nvSpPr>
          <p:cNvPr id="24579" name="Oval 3"/>
          <p:cNvSpPr>
            <a:spLocks noChangeArrowheads="1"/>
          </p:cNvSpPr>
          <p:nvPr/>
        </p:nvSpPr>
        <p:spPr bwMode="auto">
          <a:xfrm>
            <a:off x="1905000" y="3284874"/>
            <a:ext cx="5314950" cy="1665288"/>
          </a:xfrm>
          <a:prstGeom prst="ellipse">
            <a:avLst/>
          </a:prstGeom>
          <a:solidFill>
            <a:srgbClr val="CD9D85"/>
          </a:solidFill>
          <a:ln w="9525">
            <a:noFill/>
            <a:round/>
            <a:headEnd/>
            <a:tailEnd/>
          </a:ln>
          <a:effectLst/>
          <a:scene3d>
            <a:camera prst="legacyPerspectiveBottom"/>
            <a:lightRig rig="legacyFlat3" dir="t"/>
          </a:scene3d>
          <a:sp3d extrusionH="121893000" prstMaterial="legacyMatte">
            <a:bevelT w="13500" h="13500" prst="angle"/>
            <a:bevelB w="13500" h="13500" prst="angle"/>
            <a:extrusionClr>
              <a:srgbClr val="CD9D85"/>
            </a:extrusionClr>
          </a:sp3d>
        </p:spPr>
        <p:txBody>
          <a:bodyPr wrap="none" anchor="ctr">
            <a:flatTx/>
          </a:bodyPr>
          <a:lstStyle/>
          <a:p>
            <a:endParaRPr lang="en-US"/>
          </a:p>
        </p:txBody>
      </p:sp>
      <p:sp>
        <p:nvSpPr>
          <p:cNvPr id="24580" name="Arc 4"/>
          <p:cNvSpPr>
            <a:spLocks/>
          </p:cNvSpPr>
          <p:nvPr/>
        </p:nvSpPr>
        <p:spPr bwMode="auto">
          <a:xfrm rot="10800000">
            <a:off x="3284538" y="2492712"/>
            <a:ext cx="4770437" cy="2592387"/>
          </a:xfrm>
          <a:custGeom>
            <a:avLst/>
            <a:gdLst>
              <a:gd name="G0" fmla="+- 21600 0 0"/>
              <a:gd name="G1" fmla="+- 15476 0 0"/>
              <a:gd name="G2" fmla="+- 21600 0 0"/>
              <a:gd name="T0" fmla="*/ 28936 w 28936"/>
              <a:gd name="T1" fmla="*/ 35792 h 37076"/>
              <a:gd name="T2" fmla="*/ 6532 w 28936"/>
              <a:gd name="T3" fmla="*/ 0 h 37076"/>
              <a:gd name="T4" fmla="*/ 21600 w 28936"/>
              <a:gd name="T5" fmla="*/ 15476 h 37076"/>
            </a:gdLst>
            <a:ahLst/>
            <a:cxnLst>
              <a:cxn ang="0">
                <a:pos x="T0" y="T1"/>
              </a:cxn>
              <a:cxn ang="0">
                <a:pos x="T2" y="T3"/>
              </a:cxn>
              <a:cxn ang="0">
                <a:pos x="T4" y="T5"/>
              </a:cxn>
            </a:cxnLst>
            <a:rect l="0" t="0" r="r" b="b"/>
            <a:pathLst>
              <a:path w="28936" h="37076" fill="none" extrusionOk="0">
                <a:moveTo>
                  <a:pt x="28936" y="35792"/>
                </a:moveTo>
                <a:cubicBezTo>
                  <a:pt x="26583" y="36641"/>
                  <a:pt x="24101" y="37075"/>
                  <a:pt x="21600" y="37076"/>
                </a:cubicBezTo>
                <a:cubicBezTo>
                  <a:pt x="9670" y="37076"/>
                  <a:pt x="0" y="27405"/>
                  <a:pt x="0" y="15476"/>
                </a:cubicBezTo>
                <a:cubicBezTo>
                  <a:pt x="-1" y="9647"/>
                  <a:pt x="2355" y="4065"/>
                  <a:pt x="6531" y="-1"/>
                </a:cubicBezTo>
              </a:path>
              <a:path w="28936" h="37076" stroke="0" extrusionOk="0">
                <a:moveTo>
                  <a:pt x="28936" y="35792"/>
                </a:moveTo>
                <a:cubicBezTo>
                  <a:pt x="26583" y="36641"/>
                  <a:pt x="24101" y="37075"/>
                  <a:pt x="21600" y="37076"/>
                </a:cubicBezTo>
                <a:cubicBezTo>
                  <a:pt x="9670" y="37076"/>
                  <a:pt x="0" y="27405"/>
                  <a:pt x="0" y="15476"/>
                </a:cubicBezTo>
                <a:cubicBezTo>
                  <a:pt x="-1" y="9647"/>
                  <a:pt x="2355" y="4065"/>
                  <a:pt x="6531" y="-1"/>
                </a:cubicBezTo>
                <a:lnTo>
                  <a:pt x="21600" y="15476"/>
                </a:lnTo>
                <a:close/>
              </a:path>
            </a:pathLst>
          </a:custGeom>
          <a:solidFill>
            <a:srgbClr val="99CCFF">
              <a:alpha val="70000"/>
            </a:srgbClr>
          </a:solidFill>
          <a:ln w="19050">
            <a:solidFill>
              <a:srgbClr val="3399FF"/>
            </a:solidFill>
            <a:round/>
            <a:headEnd type="triangle" w="sm" len="med"/>
            <a:tailEnd type="triangle" w="sm" len="med"/>
          </a:ln>
          <a:effectLst/>
        </p:spPr>
        <p:txBody>
          <a:bodyPr wrap="none" anchor="ctr"/>
          <a:lstStyle/>
          <a:p>
            <a:endParaRPr lang="en-US"/>
          </a:p>
        </p:txBody>
      </p:sp>
      <p:sp>
        <p:nvSpPr>
          <p:cNvPr id="24581" name="Arc 5"/>
          <p:cNvSpPr>
            <a:spLocks/>
          </p:cNvSpPr>
          <p:nvPr/>
        </p:nvSpPr>
        <p:spPr bwMode="auto">
          <a:xfrm rot="10800000">
            <a:off x="1644650" y="2622887"/>
            <a:ext cx="3917950" cy="2882900"/>
          </a:xfrm>
          <a:custGeom>
            <a:avLst/>
            <a:gdLst>
              <a:gd name="G0" fmla="+- 2159 0 0"/>
              <a:gd name="G1" fmla="+- 21600 0 0"/>
              <a:gd name="G2" fmla="+- 21600 0 0"/>
              <a:gd name="T0" fmla="*/ 0 w 23759"/>
              <a:gd name="T1" fmla="*/ 108 h 41257"/>
              <a:gd name="T2" fmla="*/ 11112 w 23759"/>
              <a:gd name="T3" fmla="*/ 41257 h 41257"/>
              <a:gd name="T4" fmla="*/ 2159 w 23759"/>
              <a:gd name="T5" fmla="*/ 21600 h 41257"/>
            </a:gdLst>
            <a:ahLst/>
            <a:cxnLst>
              <a:cxn ang="0">
                <a:pos x="T0" y="T1"/>
              </a:cxn>
              <a:cxn ang="0">
                <a:pos x="T2" y="T3"/>
              </a:cxn>
              <a:cxn ang="0">
                <a:pos x="T4" y="T5"/>
              </a:cxn>
            </a:cxnLst>
            <a:rect l="0" t="0" r="r" b="b"/>
            <a:pathLst>
              <a:path w="23759" h="41257" fill="none" extrusionOk="0">
                <a:moveTo>
                  <a:pt x="0" y="108"/>
                </a:moveTo>
                <a:cubicBezTo>
                  <a:pt x="717" y="36"/>
                  <a:pt x="1437" y="-1"/>
                  <a:pt x="2159" y="0"/>
                </a:cubicBezTo>
                <a:cubicBezTo>
                  <a:pt x="14088" y="0"/>
                  <a:pt x="23759" y="9670"/>
                  <a:pt x="23759" y="21600"/>
                </a:cubicBezTo>
                <a:cubicBezTo>
                  <a:pt x="23759" y="30064"/>
                  <a:pt x="18815" y="37748"/>
                  <a:pt x="11112" y="41257"/>
                </a:cubicBezTo>
              </a:path>
              <a:path w="23759" h="41257" stroke="0" extrusionOk="0">
                <a:moveTo>
                  <a:pt x="0" y="108"/>
                </a:moveTo>
                <a:cubicBezTo>
                  <a:pt x="717" y="36"/>
                  <a:pt x="1437" y="-1"/>
                  <a:pt x="2159" y="0"/>
                </a:cubicBezTo>
                <a:cubicBezTo>
                  <a:pt x="14088" y="0"/>
                  <a:pt x="23759" y="9670"/>
                  <a:pt x="23759" y="21600"/>
                </a:cubicBezTo>
                <a:cubicBezTo>
                  <a:pt x="23759" y="30064"/>
                  <a:pt x="18815" y="37748"/>
                  <a:pt x="11112" y="41257"/>
                </a:cubicBezTo>
                <a:lnTo>
                  <a:pt x="2159" y="21600"/>
                </a:lnTo>
                <a:close/>
              </a:path>
            </a:pathLst>
          </a:custGeom>
          <a:solidFill>
            <a:srgbClr val="00B0F0">
              <a:alpha val="70000"/>
            </a:srgbClr>
          </a:solidFill>
          <a:ln w="19050">
            <a:solidFill>
              <a:srgbClr val="FF6600"/>
            </a:solidFill>
            <a:round/>
            <a:headEnd type="triangle" w="sm" len="med"/>
            <a:tailEnd type="triangle" w="sm" len="med"/>
          </a:ln>
          <a:effectLst/>
        </p:spPr>
        <p:txBody>
          <a:bodyPr wrap="none" anchor="ctr"/>
          <a:lstStyle/>
          <a:p>
            <a:endParaRPr lang="en-US"/>
          </a:p>
        </p:txBody>
      </p:sp>
      <p:sp>
        <p:nvSpPr>
          <p:cNvPr id="24588" name="Oval 12"/>
          <p:cNvSpPr>
            <a:spLocks noChangeArrowheads="1"/>
          </p:cNvSpPr>
          <p:nvPr/>
        </p:nvSpPr>
        <p:spPr bwMode="auto">
          <a:xfrm>
            <a:off x="4927249" y="2666551"/>
            <a:ext cx="867642" cy="261927"/>
          </a:xfrm>
          <a:prstGeom prst="ellipse">
            <a:avLst/>
          </a:prstGeom>
          <a:gradFill rotWithShape="1">
            <a:gsLst>
              <a:gs pos="0">
                <a:srgbClr val="000000">
                  <a:alpha val="39999"/>
                </a:srgbClr>
              </a:gs>
              <a:gs pos="100000">
                <a:srgbClr val="000000">
                  <a:gamma/>
                  <a:shade val="46275"/>
                  <a:invGamma/>
                  <a:alpha val="0"/>
                </a:srgbClr>
              </a:gs>
            </a:gsLst>
            <a:path path="shape">
              <a:fillToRect l="50000" t="50000" r="50000" b="50000"/>
            </a:path>
          </a:gradFill>
          <a:ln w="9525" algn="ctr">
            <a:noFill/>
            <a:round/>
            <a:headEnd/>
            <a:tailEnd/>
          </a:ln>
          <a:effectLst/>
        </p:spPr>
        <p:txBody>
          <a:bodyPr wrap="none" anchor="ctr"/>
          <a:lstStyle/>
          <a:p>
            <a:endParaRPr lang="en-US"/>
          </a:p>
        </p:txBody>
      </p:sp>
      <p:sp>
        <p:nvSpPr>
          <p:cNvPr id="24593" name="Oval 17"/>
          <p:cNvSpPr>
            <a:spLocks noChangeArrowheads="1"/>
          </p:cNvSpPr>
          <p:nvPr/>
        </p:nvSpPr>
        <p:spPr bwMode="auto">
          <a:xfrm>
            <a:off x="3073400" y="3459499"/>
            <a:ext cx="4624388" cy="1519238"/>
          </a:xfrm>
          <a:prstGeom prst="ellipse">
            <a:avLst/>
          </a:prstGeom>
          <a:gradFill rotWithShape="1">
            <a:gsLst>
              <a:gs pos="0">
                <a:srgbClr val="000000">
                  <a:alpha val="39999"/>
                </a:srgbClr>
              </a:gs>
              <a:gs pos="100000">
                <a:srgbClr val="000000">
                  <a:gamma/>
                  <a:shade val="46275"/>
                  <a:invGamma/>
                  <a:alpha val="0"/>
                </a:srgbClr>
              </a:gs>
            </a:gsLst>
            <a:path path="shape">
              <a:fillToRect l="50000" t="50000" r="50000" b="50000"/>
            </a:path>
          </a:gradFill>
          <a:ln w="9525" algn="ctr">
            <a:noFill/>
            <a:round/>
            <a:headEnd/>
            <a:tailEnd/>
          </a:ln>
          <a:effectLst/>
        </p:spPr>
        <p:txBody>
          <a:bodyPr wrap="none" anchor="ctr"/>
          <a:lstStyle/>
          <a:p>
            <a:endParaRPr lang="en-US"/>
          </a:p>
        </p:txBody>
      </p:sp>
      <p:grpSp>
        <p:nvGrpSpPr>
          <p:cNvPr id="2" name="Group 18"/>
          <p:cNvGrpSpPr>
            <a:grpSpLocks/>
          </p:cNvGrpSpPr>
          <p:nvPr/>
        </p:nvGrpSpPr>
        <p:grpSpPr bwMode="auto">
          <a:xfrm>
            <a:off x="2705100" y="1556265"/>
            <a:ext cx="3390900" cy="2489024"/>
            <a:chOff x="1895" y="1321"/>
            <a:chExt cx="1949" cy="1448"/>
          </a:xfrm>
        </p:grpSpPr>
        <p:sp>
          <p:nvSpPr>
            <p:cNvPr id="24595" name="Oval 19"/>
            <p:cNvSpPr>
              <a:spLocks noChangeArrowheads="1"/>
            </p:cNvSpPr>
            <p:nvPr/>
          </p:nvSpPr>
          <p:spPr bwMode="gray">
            <a:xfrm>
              <a:off x="1895" y="1851"/>
              <a:ext cx="1949" cy="918"/>
            </a:xfrm>
            <a:prstGeom prst="ellipse">
              <a:avLst/>
            </a:prstGeom>
            <a:gradFill rotWithShape="1">
              <a:gsLst>
                <a:gs pos="0">
                  <a:srgbClr val="FFCC99"/>
                </a:gs>
                <a:gs pos="50000">
                  <a:srgbClr val="FFCC99">
                    <a:gamma/>
                    <a:shade val="46275"/>
                    <a:invGamma/>
                  </a:srgbClr>
                </a:gs>
                <a:gs pos="100000">
                  <a:srgbClr val="FFCC99"/>
                </a:gs>
              </a:gsLst>
              <a:lin ang="18900000" scaled="1"/>
            </a:gradFill>
            <a:ln w="9525">
              <a:round/>
              <a:headEnd/>
              <a:tailEnd/>
            </a:ln>
            <a:effectLst/>
            <a:scene3d>
              <a:camera prst="legacyPerspectiveBottom">
                <a:rot lat="20999999" lon="0" rev="0"/>
              </a:camera>
              <a:lightRig rig="legacyFlat3" dir="t"/>
            </a:scene3d>
            <a:sp3d extrusionH="1878000" prstMaterial="legacyMatte">
              <a:bevelT w="13500" h="13500" prst="angle"/>
              <a:bevelB w="13500" h="13500" prst="angle"/>
              <a:extrusionClr>
                <a:srgbClr val="FFCC99"/>
              </a:extrusionClr>
            </a:sp3d>
          </p:spPr>
          <p:txBody>
            <a:bodyPr lIns="90000" tIns="46800" rIns="90000" bIns="46800" anchor="ctr">
              <a:spAutoFit/>
              <a:flatTx/>
            </a:bodyPr>
            <a:lstStyle/>
            <a:p>
              <a:endParaRPr lang="en-US"/>
            </a:p>
          </p:txBody>
        </p:sp>
        <p:sp>
          <p:nvSpPr>
            <p:cNvPr id="24596" name="Oval 20"/>
            <p:cNvSpPr>
              <a:spLocks noChangeArrowheads="1"/>
            </p:cNvSpPr>
            <p:nvPr/>
          </p:nvSpPr>
          <p:spPr bwMode="gray">
            <a:xfrm>
              <a:off x="2231" y="1855"/>
              <a:ext cx="1275" cy="573"/>
            </a:xfrm>
            <a:prstGeom prst="ellipse">
              <a:avLst/>
            </a:prstGeom>
            <a:gradFill rotWithShape="1">
              <a:gsLst>
                <a:gs pos="0">
                  <a:srgbClr val="FFFF99"/>
                </a:gs>
                <a:gs pos="50000">
                  <a:srgbClr val="FFFF99">
                    <a:gamma/>
                    <a:shade val="46275"/>
                    <a:invGamma/>
                  </a:srgbClr>
                </a:gs>
                <a:gs pos="100000">
                  <a:srgbClr val="FFFF99"/>
                </a:gs>
              </a:gsLst>
              <a:lin ang="18900000" scaled="1"/>
            </a:gradFill>
            <a:ln w="9525">
              <a:round/>
              <a:headEnd/>
              <a:tailEnd/>
            </a:ln>
            <a:effectLst/>
            <a:scene3d>
              <a:camera prst="legacyPerspectiveBottom">
                <a:rot lat="20999999" lon="0" rev="0"/>
              </a:camera>
              <a:lightRig rig="legacyFlat3" dir="t"/>
            </a:scene3d>
            <a:sp3d extrusionH="887400" prstMaterial="legacyMatte">
              <a:bevelT w="13500" h="13500" prst="angle"/>
              <a:bevelB w="13500" h="13500" prst="angle"/>
              <a:extrusionClr>
                <a:srgbClr val="FFFF99"/>
              </a:extrusionClr>
            </a:sp3d>
          </p:spPr>
          <p:txBody>
            <a:bodyPr lIns="90000" tIns="46800" rIns="90000" bIns="46800" anchor="ctr">
              <a:spAutoFit/>
              <a:flatTx/>
            </a:bodyPr>
            <a:lstStyle/>
            <a:p>
              <a:endParaRPr lang="en-US"/>
            </a:p>
          </p:txBody>
        </p:sp>
        <p:sp>
          <p:nvSpPr>
            <p:cNvPr id="24597" name="AutoShape 21"/>
            <p:cNvSpPr>
              <a:spLocks noChangeArrowheads="1"/>
            </p:cNvSpPr>
            <p:nvPr/>
          </p:nvSpPr>
          <p:spPr bwMode="auto">
            <a:xfrm>
              <a:off x="2513" y="1321"/>
              <a:ext cx="745" cy="911"/>
            </a:xfrm>
            <a:prstGeom prst="can">
              <a:avLst>
                <a:gd name="adj" fmla="val 50000"/>
              </a:avLst>
            </a:prstGeom>
            <a:gradFill rotWithShape="1">
              <a:gsLst>
                <a:gs pos="0">
                  <a:schemeClr val="tx1"/>
                </a:gs>
                <a:gs pos="50000">
                  <a:srgbClr val="CC3300">
                    <a:gamma/>
                    <a:shade val="46275"/>
                    <a:invGamma/>
                  </a:srgbClr>
                </a:gs>
                <a:gs pos="100000">
                  <a:srgbClr val="CC3300"/>
                </a:gs>
              </a:gsLst>
              <a:lin ang="18900000" scaled="1"/>
            </a:gradFill>
            <a:ln w="9525">
              <a:noFill/>
              <a:round/>
              <a:headEnd/>
              <a:tailEnd/>
            </a:ln>
            <a:effectLst/>
          </p:spPr>
          <p:txBody>
            <a:bodyPr wrap="none" anchor="ctr"/>
            <a:lstStyle/>
            <a:p>
              <a:endParaRPr lang="en-US"/>
            </a:p>
          </p:txBody>
        </p:sp>
      </p:grpSp>
      <p:sp>
        <p:nvSpPr>
          <p:cNvPr id="24599" name="Rectangle 23"/>
          <p:cNvSpPr>
            <a:spLocks noChangeArrowheads="1"/>
          </p:cNvSpPr>
          <p:nvPr/>
        </p:nvSpPr>
        <p:spPr bwMode="auto">
          <a:xfrm>
            <a:off x="3736114" y="3361074"/>
            <a:ext cx="1201676" cy="338554"/>
          </a:xfrm>
          <a:prstGeom prst="rect">
            <a:avLst/>
          </a:prstGeom>
          <a:noFill/>
          <a:ln w="9525">
            <a:noFill/>
            <a:miter lim="800000"/>
            <a:headEnd/>
            <a:tailEnd/>
          </a:ln>
          <a:effectLst/>
        </p:spPr>
        <p:txBody>
          <a:bodyPr wrap="none">
            <a:spAutoFit/>
          </a:bodyPr>
          <a:lstStyle/>
          <a:p>
            <a:pPr latinLnBrk="1"/>
            <a:r>
              <a:rPr kumimoji="1" lang="ru-RU" altLang="ko-KR" sz="1600" b="1" dirty="0" smtClean="0">
                <a:solidFill>
                  <a:srgbClr val="000000"/>
                </a:solidFill>
                <a:ea typeface="굴림" pitchFamily="50" charset="-127"/>
              </a:rPr>
              <a:t>Педагогика</a:t>
            </a:r>
            <a:endParaRPr kumimoji="1" lang="en-US" altLang="ko-KR" sz="1600" b="1" dirty="0">
              <a:solidFill>
                <a:srgbClr val="000000"/>
              </a:solidFill>
              <a:ea typeface="굴림" pitchFamily="50" charset="-127"/>
            </a:endParaRPr>
          </a:p>
        </p:txBody>
      </p:sp>
      <p:sp>
        <p:nvSpPr>
          <p:cNvPr id="24602" name="Rectangle 26"/>
          <p:cNvSpPr>
            <a:spLocks noChangeArrowheads="1"/>
          </p:cNvSpPr>
          <p:nvPr/>
        </p:nvSpPr>
        <p:spPr bwMode="auto">
          <a:xfrm>
            <a:off x="0" y="5229200"/>
            <a:ext cx="1470720" cy="419100"/>
          </a:xfrm>
          <a:prstGeom prst="rect">
            <a:avLst/>
          </a:prstGeom>
          <a:noFill/>
          <a:ln w="9525">
            <a:noFill/>
            <a:miter lim="800000"/>
            <a:headEnd/>
            <a:tailEnd/>
          </a:ln>
          <a:effectLst/>
        </p:spPr>
        <p:txBody>
          <a:bodyPr wrap="none" anchor="ctr"/>
          <a:lstStyle/>
          <a:p>
            <a:pPr latinLnBrk="1"/>
            <a:r>
              <a:rPr kumimoji="1" lang="ru-RU" altLang="ko-KR" sz="1400" b="1" dirty="0" smtClean="0">
                <a:ea typeface="돋움체" pitchFamily="49" charset="-127"/>
              </a:rPr>
              <a:t>Предоставляет</a:t>
            </a:r>
            <a:br>
              <a:rPr kumimoji="1" lang="ru-RU" altLang="ko-KR" sz="1400" b="1" dirty="0" smtClean="0">
                <a:ea typeface="돋움체" pitchFamily="49" charset="-127"/>
              </a:rPr>
            </a:br>
            <a:r>
              <a:rPr kumimoji="1" lang="ru-RU" altLang="ko-KR" sz="1400" b="1" dirty="0" smtClean="0">
                <a:ea typeface="돋움체" pitchFamily="49" charset="-127"/>
              </a:rPr>
              <a:t>новые возможности</a:t>
            </a:r>
            <a:endParaRPr kumimoji="1" lang="en-US" altLang="ko-KR" sz="1400" b="1" dirty="0">
              <a:ea typeface="돋움체" pitchFamily="49" charset="-127"/>
            </a:endParaRPr>
          </a:p>
        </p:txBody>
      </p:sp>
      <p:sp>
        <p:nvSpPr>
          <p:cNvPr id="30" name="Rectangle 23"/>
          <p:cNvSpPr>
            <a:spLocks noChangeArrowheads="1"/>
          </p:cNvSpPr>
          <p:nvPr/>
        </p:nvSpPr>
        <p:spPr bwMode="auto">
          <a:xfrm>
            <a:off x="3707904" y="2348880"/>
            <a:ext cx="1584176" cy="338554"/>
          </a:xfrm>
          <a:prstGeom prst="rect">
            <a:avLst/>
          </a:prstGeom>
          <a:noFill/>
          <a:ln w="9525">
            <a:noFill/>
            <a:miter lim="800000"/>
            <a:headEnd/>
            <a:tailEnd/>
          </a:ln>
          <a:effectLst/>
        </p:spPr>
        <p:txBody>
          <a:bodyPr wrap="square">
            <a:spAutoFit/>
          </a:bodyPr>
          <a:lstStyle/>
          <a:p>
            <a:pPr latinLnBrk="1"/>
            <a:r>
              <a:rPr kumimoji="1" lang="ru-RU" altLang="ko-KR" sz="1600" b="1" dirty="0" smtClean="0">
                <a:solidFill>
                  <a:schemeClr val="bg1"/>
                </a:solidFill>
                <a:ea typeface="굴림" pitchFamily="50" charset="-127"/>
              </a:rPr>
              <a:t>ЦЕННОСТИ</a:t>
            </a:r>
            <a:endParaRPr kumimoji="1" lang="en-US" altLang="ko-KR" sz="1600" b="1" dirty="0">
              <a:solidFill>
                <a:schemeClr val="bg1"/>
              </a:solidFill>
              <a:ea typeface="굴림" pitchFamily="50" charset="-127"/>
            </a:endParaRPr>
          </a:p>
        </p:txBody>
      </p:sp>
      <p:sp>
        <p:nvSpPr>
          <p:cNvPr id="24603" name="Rectangle 27"/>
          <p:cNvSpPr>
            <a:spLocks noChangeArrowheads="1"/>
          </p:cNvSpPr>
          <p:nvPr/>
        </p:nvSpPr>
        <p:spPr bwMode="auto">
          <a:xfrm>
            <a:off x="7308305" y="1628800"/>
            <a:ext cx="1835696" cy="1440270"/>
          </a:xfrm>
          <a:prstGeom prst="rect">
            <a:avLst/>
          </a:prstGeom>
          <a:noFill/>
          <a:ln w="9525">
            <a:noFill/>
            <a:miter lim="800000"/>
            <a:headEnd/>
            <a:tailEnd/>
          </a:ln>
          <a:effectLst/>
        </p:spPr>
        <p:txBody>
          <a:bodyPr wrap="none" anchor="ctr"/>
          <a:lstStyle/>
          <a:p>
            <a:pPr latinLnBrk="1"/>
            <a:r>
              <a:rPr kumimoji="1" lang="ru-RU" altLang="ko-KR" sz="1400" b="1" dirty="0" err="1" smtClean="0">
                <a:ea typeface="돋움체" pitchFamily="49" charset="-127"/>
              </a:rPr>
              <a:t>Практико</a:t>
            </a:r>
            <a:r>
              <a:rPr kumimoji="1" lang="ru-RU" altLang="ko-KR" sz="1400" b="1" dirty="0" smtClean="0">
                <a:ea typeface="돋움체" pitchFamily="49" charset="-127"/>
              </a:rPr>
              <a:t>-</a:t>
            </a:r>
          </a:p>
          <a:p>
            <a:pPr latinLnBrk="1"/>
            <a:r>
              <a:rPr kumimoji="1" lang="ru-RU" altLang="ko-KR" sz="1400" b="1" dirty="0" smtClean="0">
                <a:ea typeface="돋움체" pitchFamily="49" charset="-127"/>
              </a:rPr>
              <a:t>ориентировано,</a:t>
            </a:r>
          </a:p>
          <a:p>
            <a:pPr latinLnBrk="1"/>
            <a:r>
              <a:rPr kumimoji="1" lang="ru-RU" altLang="ko-KR" sz="1400" b="1" dirty="0" smtClean="0">
                <a:ea typeface="돋움체" pitchFamily="49" charset="-127"/>
              </a:rPr>
              <a:t>даётся в контексте </a:t>
            </a:r>
          </a:p>
          <a:p>
            <a:pPr latinLnBrk="1"/>
            <a:r>
              <a:rPr kumimoji="1" lang="ru-RU" altLang="ko-KR" sz="1400" b="1" dirty="0" smtClean="0">
                <a:ea typeface="돋움체" pitchFamily="49" charset="-127"/>
              </a:rPr>
              <a:t>конкретной</a:t>
            </a:r>
          </a:p>
          <a:p>
            <a:pPr latinLnBrk="1"/>
            <a:r>
              <a:rPr kumimoji="1" lang="ru-RU" altLang="ko-KR" sz="1400" b="1" dirty="0" err="1" smtClean="0">
                <a:ea typeface="돋움체" pitchFamily="49" charset="-127"/>
              </a:rPr>
              <a:t>социокультурной</a:t>
            </a:r>
            <a:r>
              <a:rPr kumimoji="1" lang="ru-RU" altLang="ko-KR" sz="1400" b="1" dirty="0" smtClean="0">
                <a:ea typeface="돋움체" pitchFamily="49" charset="-127"/>
              </a:rPr>
              <a:t> </a:t>
            </a:r>
          </a:p>
          <a:p>
            <a:pPr latinLnBrk="1"/>
            <a:r>
              <a:rPr kumimoji="1" lang="ru-RU" altLang="ko-KR" sz="1400" b="1" dirty="0" smtClean="0">
                <a:ea typeface="돋움체" pitchFamily="49" charset="-127"/>
              </a:rPr>
              <a:t>ситуации</a:t>
            </a:r>
            <a:endParaRPr kumimoji="1" lang="en-US" altLang="ko-KR" sz="1400" b="1" dirty="0">
              <a:ea typeface="돋움체" pitchFamily="49" charset="-127"/>
            </a:endParaRPr>
          </a:p>
          <a:p>
            <a:pPr algn="ctr" latinLnBrk="1"/>
            <a:r>
              <a:rPr kumimoji="1" lang="en-US" altLang="ko-KR" sz="1400" dirty="0">
                <a:solidFill>
                  <a:srgbClr val="FFFFFF"/>
                </a:solidFill>
                <a:latin typeface="HY헤드라인M" pitchFamily="18" charset="-127"/>
                <a:ea typeface="HY헤드라인M" pitchFamily="18" charset="-127"/>
              </a:rPr>
              <a:t> </a:t>
            </a:r>
          </a:p>
        </p:txBody>
      </p:sp>
      <p:sp>
        <p:nvSpPr>
          <p:cNvPr id="32" name="Rectangle 25"/>
          <p:cNvSpPr>
            <a:spLocks noChangeArrowheads="1"/>
          </p:cNvSpPr>
          <p:nvPr/>
        </p:nvSpPr>
        <p:spPr bwMode="auto">
          <a:xfrm>
            <a:off x="-36512" y="3356992"/>
            <a:ext cx="1368152" cy="504056"/>
          </a:xfrm>
          <a:prstGeom prst="rect">
            <a:avLst/>
          </a:prstGeom>
          <a:noFill/>
          <a:ln w="9525">
            <a:noFill/>
            <a:miter lim="800000"/>
            <a:headEnd/>
            <a:tailEnd/>
          </a:ln>
          <a:effectLst/>
        </p:spPr>
        <p:txBody>
          <a:bodyPr wrap="none" anchor="ctr"/>
          <a:lstStyle/>
          <a:p>
            <a:pPr algn="just" latinLnBrk="1"/>
            <a:r>
              <a:rPr kumimoji="1" lang="ru-RU" altLang="ko-KR" sz="1400" b="1" dirty="0" smtClean="0">
                <a:ea typeface="돋움체" pitchFamily="49" charset="-127"/>
              </a:rPr>
              <a:t>Теоретически</a:t>
            </a:r>
          </a:p>
          <a:p>
            <a:pPr algn="just" latinLnBrk="1"/>
            <a:r>
              <a:rPr kumimoji="1" lang="ru-RU" altLang="ko-KR" sz="1400" b="1" dirty="0" smtClean="0">
                <a:ea typeface="돋움체" pitchFamily="49" charset="-127"/>
              </a:rPr>
              <a:t>обосновывает</a:t>
            </a:r>
          </a:p>
          <a:p>
            <a:pPr algn="just" latinLnBrk="1"/>
            <a:r>
              <a:rPr kumimoji="1" lang="ru-RU" altLang="ko-KR" sz="1400" b="1" dirty="0" smtClean="0">
                <a:ea typeface="돋움체" pitchFamily="49" charset="-127"/>
              </a:rPr>
              <a:t>образовательный процесс</a:t>
            </a:r>
            <a:endParaRPr kumimoji="1" lang="en-US" altLang="ko-KR" sz="1400" b="1" dirty="0">
              <a:ea typeface="돋움체" pitchFamily="49" charset="-127"/>
            </a:endParaRPr>
          </a:p>
        </p:txBody>
      </p:sp>
      <p:sp>
        <p:nvSpPr>
          <p:cNvPr id="34" name="Rectangle 27"/>
          <p:cNvSpPr>
            <a:spLocks noChangeArrowheads="1"/>
          </p:cNvSpPr>
          <p:nvPr/>
        </p:nvSpPr>
        <p:spPr bwMode="auto">
          <a:xfrm>
            <a:off x="0" y="1988840"/>
            <a:ext cx="1340296" cy="864096"/>
          </a:xfrm>
          <a:prstGeom prst="rect">
            <a:avLst/>
          </a:prstGeom>
          <a:noFill/>
          <a:ln w="9525">
            <a:noFill/>
            <a:miter lim="800000"/>
            <a:headEnd/>
            <a:tailEnd/>
          </a:ln>
          <a:effectLst/>
        </p:spPr>
        <p:txBody>
          <a:bodyPr wrap="none" anchor="ctr"/>
          <a:lstStyle/>
          <a:p>
            <a:pPr algn="just" latinLnBrk="1"/>
            <a:r>
              <a:rPr kumimoji="1" lang="ru-RU" altLang="ko-KR" sz="1400" b="1" dirty="0" smtClean="0">
                <a:ea typeface="돋움체" pitchFamily="49" charset="-127"/>
              </a:rPr>
              <a:t>Запускают </a:t>
            </a:r>
          </a:p>
          <a:p>
            <a:pPr algn="just" latinLnBrk="1"/>
            <a:r>
              <a:rPr kumimoji="1" lang="ru-RU" altLang="ko-KR" sz="1400" b="1" dirty="0" smtClean="0">
                <a:ea typeface="돋움체" pitchFamily="49" charset="-127"/>
              </a:rPr>
              <a:t>образовательный процесс</a:t>
            </a:r>
            <a:endParaRPr kumimoji="1" lang="en-US" altLang="ko-KR" sz="1400" b="1" dirty="0">
              <a:ea typeface="돋움체" pitchFamily="49" charset="-127"/>
            </a:endParaRPr>
          </a:p>
          <a:p>
            <a:pPr algn="just" latinLnBrk="1"/>
            <a:r>
              <a:rPr kumimoji="1" lang="en-US" altLang="ko-KR" sz="1400" dirty="0">
                <a:solidFill>
                  <a:srgbClr val="FFFFFF"/>
                </a:solidFill>
                <a:latin typeface="HY헤드라인M" pitchFamily="18" charset="-127"/>
                <a:ea typeface="HY헤드라인M" pitchFamily="18" charset="-127"/>
              </a:rPr>
              <a:t> </a:t>
            </a:r>
          </a:p>
        </p:txBody>
      </p:sp>
      <p:cxnSp>
        <p:nvCxnSpPr>
          <p:cNvPr id="39" name="Straight Connector 38"/>
          <p:cNvCxnSpPr/>
          <p:nvPr/>
        </p:nvCxnSpPr>
        <p:spPr>
          <a:xfrm rot="10800000">
            <a:off x="1475656" y="4869160"/>
            <a:ext cx="1143002" cy="2"/>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6" name="Rectangle 26"/>
          <p:cNvSpPr>
            <a:spLocks noChangeArrowheads="1"/>
          </p:cNvSpPr>
          <p:nvPr/>
        </p:nvSpPr>
        <p:spPr bwMode="auto">
          <a:xfrm>
            <a:off x="-36512" y="4313574"/>
            <a:ext cx="963488" cy="699602"/>
          </a:xfrm>
          <a:prstGeom prst="rect">
            <a:avLst/>
          </a:prstGeom>
          <a:noFill/>
          <a:ln w="9525">
            <a:noFill/>
            <a:miter lim="800000"/>
            <a:headEnd/>
            <a:tailEnd/>
          </a:ln>
          <a:effectLst/>
        </p:spPr>
        <p:txBody>
          <a:bodyPr wrap="none" anchor="ctr"/>
          <a:lstStyle/>
          <a:p>
            <a:pPr algn="just" latinLnBrk="1"/>
            <a:r>
              <a:rPr kumimoji="1" lang="ru-RU" altLang="ko-KR" sz="1400" b="1" dirty="0" smtClean="0">
                <a:ea typeface="돋움체" pitchFamily="49" charset="-127"/>
              </a:rPr>
              <a:t>Поддерживает </a:t>
            </a:r>
          </a:p>
          <a:p>
            <a:pPr algn="just" latinLnBrk="1"/>
            <a:r>
              <a:rPr kumimoji="1" lang="ru-RU" altLang="ko-KR" sz="1400" b="1" dirty="0" smtClean="0">
                <a:ea typeface="돋움체" pitchFamily="49" charset="-127"/>
              </a:rPr>
              <a:t>образовательный процесс</a:t>
            </a:r>
            <a:endParaRPr kumimoji="1" lang="en-US" altLang="ko-KR" sz="1400" b="1" dirty="0">
              <a:ea typeface="돋움체" pitchFamily="49" charset="-127"/>
            </a:endParaRPr>
          </a:p>
        </p:txBody>
      </p:sp>
      <p:cxnSp>
        <p:nvCxnSpPr>
          <p:cNvPr id="37" name="Straight Connector 36"/>
          <p:cNvCxnSpPr/>
          <p:nvPr/>
        </p:nvCxnSpPr>
        <p:spPr>
          <a:xfrm flipH="1">
            <a:off x="5652120" y="2852936"/>
            <a:ext cx="1521294" cy="1040857"/>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547664" y="3429000"/>
            <a:ext cx="1973318"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411760" y="2276872"/>
            <a:ext cx="1944216"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2" name="Rectangle 23"/>
          <p:cNvSpPr>
            <a:spLocks noChangeArrowheads="1"/>
          </p:cNvSpPr>
          <p:nvPr/>
        </p:nvSpPr>
        <p:spPr bwMode="auto">
          <a:xfrm>
            <a:off x="3707904" y="4581128"/>
            <a:ext cx="1190454" cy="338554"/>
          </a:xfrm>
          <a:prstGeom prst="rect">
            <a:avLst/>
          </a:prstGeom>
          <a:noFill/>
          <a:ln w="9525">
            <a:noFill/>
            <a:miter lim="800000"/>
            <a:headEnd/>
            <a:tailEnd/>
          </a:ln>
          <a:effectLst/>
        </p:spPr>
        <p:txBody>
          <a:bodyPr wrap="none">
            <a:spAutoFit/>
          </a:bodyPr>
          <a:lstStyle/>
          <a:p>
            <a:pPr latinLnBrk="1"/>
            <a:r>
              <a:rPr kumimoji="1" lang="ru-RU" altLang="ko-KR" sz="1600" b="1" dirty="0" smtClean="0">
                <a:solidFill>
                  <a:srgbClr val="000000"/>
                </a:solidFill>
                <a:ea typeface="굴림" pitchFamily="50" charset="-127"/>
              </a:rPr>
              <a:t>Технология</a:t>
            </a:r>
            <a:endParaRPr kumimoji="1" lang="en-US" altLang="ko-KR" sz="1600" b="1" dirty="0">
              <a:solidFill>
                <a:srgbClr val="000000"/>
              </a:solidFill>
              <a:ea typeface="굴림" pitchFamily="50" charset="-127"/>
            </a:endParaRPr>
          </a:p>
        </p:txBody>
      </p:sp>
      <p:sp>
        <p:nvSpPr>
          <p:cNvPr id="56" name="Rectangle 23"/>
          <p:cNvSpPr>
            <a:spLocks noChangeArrowheads="1"/>
          </p:cNvSpPr>
          <p:nvPr/>
        </p:nvSpPr>
        <p:spPr bwMode="auto">
          <a:xfrm>
            <a:off x="3707904" y="4005064"/>
            <a:ext cx="1306576" cy="338554"/>
          </a:xfrm>
          <a:prstGeom prst="rect">
            <a:avLst/>
          </a:prstGeom>
          <a:noFill/>
          <a:ln w="9525">
            <a:noFill/>
            <a:miter lim="800000"/>
            <a:headEnd/>
            <a:tailEnd/>
          </a:ln>
          <a:effectLst/>
        </p:spPr>
        <p:txBody>
          <a:bodyPr wrap="none">
            <a:spAutoFit/>
          </a:bodyPr>
          <a:lstStyle/>
          <a:p>
            <a:pPr latinLnBrk="1"/>
            <a:r>
              <a:rPr kumimoji="1" lang="ru-RU" altLang="ko-KR" sz="1600" b="1" dirty="0" smtClean="0">
                <a:solidFill>
                  <a:schemeClr val="bg1"/>
                </a:solidFill>
                <a:ea typeface="굴림" pitchFamily="50" charset="-127"/>
              </a:rPr>
              <a:t>Содержание</a:t>
            </a:r>
            <a:endParaRPr kumimoji="1" lang="en-US" altLang="ko-KR" sz="1600" b="1" dirty="0">
              <a:solidFill>
                <a:schemeClr val="bg1"/>
              </a:solidFill>
              <a:ea typeface="굴림" pitchFamily="50" charset="-127"/>
            </a:endParaRPr>
          </a:p>
        </p:txBody>
      </p:sp>
      <p:cxnSp>
        <p:nvCxnSpPr>
          <p:cNvPr id="35" name="Elbow Connector 34"/>
          <p:cNvCxnSpPr>
            <a:stCxn id="24597" idx="1"/>
          </p:cNvCxnSpPr>
          <p:nvPr/>
        </p:nvCxnSpPr>
        <p:spPr>
          <a:xfrm rot="16200000" flipH="1">
            <a:off x="5191594" y="793182"/>
            <a:ext cx="1041558" cy="2568778"/>
          </a:xfrm>
          <a:prstGeom prst="bentConnector4">
            <a:avLst>
              <a:gd name="adj1" fmla="val -21948"/>
              <a:gd name="adj2" fmla="val 62614"/>
            </a:avLst>
          </a:prstGeom>
        </p:spPr>
        <p:style>
          <a:lnRef idx="1">
            <a:schemeClr val="accent1"/>
          </a:lnRef>
          <a:fillRef idx="0">
            <a:schemeClr val="accent1"/>
          </a:fillRef>
          <a:effectRef idx="0">
            <a:schemeClr val="accent1"/>
          </a:effectRef>
          <a:fontRef idx="minor">
            <a:schemeClr val="tx1"/>
          </a:fontRef>
        </p:style>
      </p:cxnSp>
      <p:sp>
        <p:nvSpPr>
          <p:cNvPr id="47" name="Rectangle 26"/>
          <p:cNvSpPr>
            <a:spLocks noChangeArrowheads="1"/>
          </p:cNvSpPr>
          <p:nvPr/>
        </p:nvSpPr>
        <p:spPr bwMode="auto">
          <a:xfrm>
            <a:off x="0" y="1124744"/>
            <a:ext cx="1219200" cy="419100"/>
          </a:xfrm>
          <a:prstGeom prst="rect">
            <a:avLst/>
          </a:prstGeom>
          <a:noFill/>
          <a:ln w="9525">
            <a:noFill/>
            <a:miter lim="800000"/>
            <a:headEnd/>
            <a:tailEnd/>
          </a:ln>
          <a:effectLst/>
        </p:spPr>
        <p:txBody>
          <a:bodyPr wrap="none" anchor="ctr"/>
          <a:lstStyle/>
          <a:p>
            <a:pPr latinLnBrk="1"/>
            <a:r>
              <a:rPr kumimoji="1" lang="ru-RU" altLang="ko-KR" sz="1400" b="1" dirty="0" smtClean="0">
                <a:ea typeface="돋움체" pitchFamily="49" charset="-127"/>
              </a:rPr>
              <a:t>Отвечают на вопрос «Зачем?»</a:t>
            </a:r>
            <a:endParaRPr kumimoji="1" lang="en-US" altLang="ko-KR" sz="1400" b="1" dirty="0">
              <a:ea typeface="돋움체" pitchFamily="49" charset="-127"/>
            </a:endParaRPr>
          </a:p>
        </p:txBody>
      </p:sp>
      <p:sp>
        <p:nvSpPr>
          <p:cNvPr id="48" name="Rectangle 26"/>
          <p:cNvSpPr>
            <a:spLocks noChangeArrowheads="1"/>
          </p:cNvSpPr>
          <p:nvPr/>
        </p:nvSpPr>
        <p:spPr bwMode="auto">
          <a:xfrm>
            <a:off x="0" y="1608474"/>
            <a:ext cx="1219200" cy="419100"/>
          </a:xfrm>
          <a:prstGeom prst="rect">
            <a:avLst/>
          </a:prstGeom>
          <a:noFill/>
          <a:ln w="9525">
            <a:noFill/>
            <a:miter lim="800000"/>
            <a:headEnd/>
            <a:tailEnd/>
          </a:ln>
          <a:effectLst/>
        </p:spPr>
        <p:txBody>
          <a:bodyPr wrap="none" anchor="ctr"/>
          <a:lstStyle/>
          <a:p>
            <a:pPr latinLnBrk="1"/>
            <a:r>
              <a:rPr kumimoji="1" lang="ru-RU" altLang="ko-KR" sz="1400" b="1" dirty="0" smtClean="0">
                <a:ea typeface="돋움체" pitchFamily="49" charset="-127"/>
              </a:rPr>
              <a:t>Мотивируют</a:t>
            </a:r>
            <a:endParaRPr kumimoji="1" lang="en-US" altLang="ko-KR" sz="1400" b="1" dirty="0">
              <a:ea typeface="돋움체" pitchFamily="49" charset="-127"/>
            </a:endParaRPr>
          </a:p>
        </p:txBody>
      </p:sp>
      <p:sp>
        <p:nvSpPr>
          <p:cNvPr id="49" name="Rectangle 26"/>
          <p:cNvSpPr>
            <a:spLocks noChangeArrowheads="1"/>
          </p:cNvSpPr>
          <p:nvPr/>
        </p:nvSpPr>
        <p:spPr bwMode="auto">
          <a:xfrm>
            <a:off x="0" y="2027574"/>
            <a:ext cx="1219200" cy="419100"/>
          </a:xfrm>
          <a:prstGeom prst="rect">
            <a:avLst/>
          </a:prstGeom>
          <a:noFill/>
          <a:ln w="9525">
            <a:noFill/>
            <a:miter lim="800000"/>
            <a:headEnd/>
            <a:tailEnd/>
          </a:ln>
          <a:effectLst/>
        </p:spPr>
        <p:txBody>
          <a:bodyPr wrap="none" anchor="ctr"/>
          <a:lstStyle/>
          <a:p>
            <a:pPr latinLnBrk="1"/>
            <a:endParaRPr kumimoji="1" lang="en-US" altLang="ko-KR" sz="1400" b="1" dirty="0">
              <a:ea typeface="돋움체" pitchFamily="49" charset="-127"/>
            </a:endParaRPr>
          </a:p>
        </p:txBody>
      </p:sp>
      <p:cxnSp>
        <p:nvCxnSpPr>
          <p:cNvPr id="54" name="Shape 53"/>
          <p:cNvCxnSpPr/>
          <p:nvPr/>
        </p:nvCxnSpPr>
        <p:spPr>
          <a:xfrm>
            <a:off x="2627784" y="1844824"/>
            <a:ext cx="1719632" cy="609600"/>
          </a:xfrm>
          <a:prstGeom prst="bentConnector2">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8" name="Curved Up Arrow 67"/>
          <p:cNvSpPr/>
          <p:nvPr/>
        </p:nvSpPr>
        <p:spPr>
          <a:xfrm>
            <a:off x="3581400" y="6028074"/>
            <a:ext cx="2133600" cy="304800"/>
          </a:xfrm>
          <a:prstGeom prst="curvedUpArrow">
            <a:avLst/>
          </a:prstGeom>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TextBox 68"/>
          <p:cNvSpPr txBox="1"/>
          <p:nvPr/>
        </p:nvSpPr>
        <p:spPr>
          <a:xfrm>
            <a:off x="2175498" y="6381328"/>
            <a:ext cx="5420837" cy="369332"/>
          </a:xfrm>
          <a:prstGeom prst="rect">
            <a:avLst/>
          </a:prstGeom>
          <a:noFill/>
        </p:spPr>
        <p:txBody>
          <a:bodyPr wrap="square" rtlCol="0">
            <a:spAutoFit/>
          </a:bodyPr>
          <a:lstStyle/>
          <a:p>
            <a:r>
              <a:rPr lang="ru-RU" b="1" dirty="0" smtClean="0"/>
              <a:t>Система должна непрерывно обновляться</a:t>
            </a:r>
            <a:endParaRPr lang="en-US" b="1" dirty="0"/>
          </a:p>
        </p:txBody>
      </p:sp>
      <p:cxnSp>
        <p:nvCxnSpPr>
          <p:cNvPr id="51" name="Straight Connector 38"/>
          <p:cNvCxnSpPr/>
          <p:nvPr/>
        </p:nvCxnSpPr>
        <p:spPr>
          <a:xfrm flipH="1" flipV="1">
            <a:off x="2051720" y="5445224"/>
            <a:ext cx="1503042" cy="2"/>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8" name="Номер слайда 37"/>
          <p:cNvSpPr>
            <a:spLocks noGrp="1"/>
          </p:cNvSpPr>
          <p:nvPr>
            <p:ph type="sldNum" sz="quarter" idx="12"/>
          </p:nvPr>
        </p:nvSpPr>
        <p:spPr/>
        <p:txBody>
          <a:bodyPr/>
          <a:lstStyle/>
          <a:p>
            <a:fld id="{B19B0651-EE4F-4900-A07F-96A6BFA9D0F0}" type="slidenum">
              <a:rPr lang="ru-RU" smtClean="0"/>
              <a:pPr/>
              <a:t>2</a:t>
            </a:fld>
            <a:endParaRPr lang="ru-RU"/>
          </a:p>
        </p:txBody>
      </p:sp>
      <p:cxnSp>
        <p:nvCxnSpPr>
          <p:cNvPr id="43" name="Shape 42"/>
          <p:cNvCxnSpPr/>
          <p:nvPr/>
        </p:nvCxnSpPr>
        <p:spPr>
          <a:xfrm>
            <a:off x="1815163" y="1430288"/>
            <a:ext cx="2540813" cy="414536"/>
          </a:xfrm>
          <a:prstGeom prst="bentConnector3">
            <a:avLst>
              <a:gd name="adj1" fmla="val 99270"/>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0964" name="AutoShape 4" descr="https://mail-attachment.googleusercontent.com/attachment/u/0/?ui=2&amp;ik=119190fb04&amp;view=att&amp;th=1405de4421371e7d&amp;attid=0.2&amp;disp=inline&amp;realattid=f_hk3xvs3z1&amp;safe=1&amp;zw&amp;saduie=AG9B_P_4qVQqpis_jCgNuQ15XgYh&amp;sadet=1375964950821&amp;sads=p9q6z_qhUR_qjAtsZBh6oWcY0u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73" name="Рисунок 72" descr="bl2.png"/>
          <p:cNvPicPr>
            <a:picLocks noChangeAspect="1"/>
          </p:cNvPicPr>
          <p:nvPr/>
        </p:nvPicPr>
        <p:blipFill>
          <a:blip r:embed="rId4" cstate="print"/>
          <a:stretch>
            <a:fillRect/>
          </a:stretch>
        </p:blipFill>
        <p:spPr>
          <a:xfrm>
            <a:off x="5220072" y="3106115"/>
            <a:ext cx="4248472" cy="351773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2"/>
          <p:cNvSpPr>
            <a:spLocks noGrp="1"/>
          </p:cNvSpPr>
          <p:nvPr>
            <p:ph idx="1"/>
          </p:nvPr>
        </p:nvSpPr>
        <p:spPr>
          <a:xfrm>
            <a:off x="539750" y="1773238"/>
            <a:ext cx="7920038" cy="3557587"/>
          </a:xfrm>
        </p:spPr>
        <p:txBody>
          <a:bodyPr>
            <a:noAutofit/>
          </a:bodyPr>
          <a:lstStyle/>
          <a:p>
            <a:pPr algn="just"/>
            <a:endParaRPr lang="ru-RU" sz="2000" dirty="0" smtClean="0">
              <a:solidFill>
                <a:srgbClr val="002060"/>
              </a:solidFill>
              <a:latin typeface="Cambria" pitchFamily="18" charset="0"/>
            </a:endParaRPr>
          </a:p>
          <a:p>
            <a:pPr algn="just">
              <a:buClr>
                <a:srgbClr val="002060"/>
              </a:buClr>
              <a:buSzPct val="101000"/>
            </a:pPr>
            <a:r>
              <a:rPr lang="ru-RU" sz="2000" dirty="0" smtClean="0">
                <a:solidFill>
                  <a:srgbClr val="002060"/>
                </a:solidFill>
                <a:latin typeface="Cambria" pitchFamily="18" charset="0"/>
              </a:rPr>
              <a:t>Родители (законные представители) несовершеннолетних обучающихся, обеспечивающие получение детьми дошкольного образования в форме семейного образования, имеют право на получение методической, психолого-педагогической, диагностической и консультативной помощи без взимания платы, в том числе в дошкольных образовательных организациях и организациях, если в них созданы соответствующие консультационные центры</a:t>
            </a:r>
          </a:p>
          <a:p>
            <a:pPr algn="just">
              <a:buClr>
                <a:srgbClr val="002060"/>
              </a:buClr>
              <a:buSzPct val="101000"/>
              <a:buFont typeface="Wingdings" pitchFamily="2" charset="2"/>
              <a:buChar char="q"/>
            </a:pPr>
            <a:endParaRPr lang="ru-RU" sz="2000" dirty="0" smtClean="0">
              <a:solidFill>
                <a:srgbClr val="002060"/>
              </a:solidFill>
              <a:latin typeface="Cambria" pitchFamily="18" charset="0"/>
            </a:endParaRPr>
          </a:p>
          <a:p>
            <a:pPr algn="just">
              <a:buClr>
                <a:srgbClr val="002060"/>
              </a:buClr>
              <a:buSzPct val="101000"/>
            </a:pPr>
            <a:r>
              <a:rPr lang="ru-RU" sz="2000" dirty="0" smtClean="0">
                <a:solidFill>
                  <a:srgbClr val="002060"/>
                </a:solidFill>
                <a:latin typeface="Cambria" pitchFamily="18" charset="0"/>
              </a:rPr>
              <a:t>Обеспечение предоставления таких видов помощи осуществляется органами государственной власти субъектов Российской Федерации</a:t>
            </a:r>
          </a:p>
        </p:txBody>
      </p:sp>
      <p:sp>
        <p:nvSpPr>
          <p:cNvPr id="8195" name="Заголовок 4"/>
          <p:cNvSpPr>
            <a:spLocks noGrp="1"/>
          </p:cNvSpPr>
          <p:nvPr>
            <p:ph type="title"/>
          </p:nvPr>
        </p:nvSpPr>
        <p:spPr>
          <a:xfrm>
            <a:off x="684213" y="836613"/>
            <a:ext cx="8002587" cy="792162"/>
          </a:xfrm>
        </p:spPr>
        <p:txBody>
          <a:bodyPr/>
          <a:lstStyle/>
          <a:p>
            <a:pPr>
              <a:defRPr/>
            </a:pPr>
            <a:r>
              <a:rPr lang="ru-RU" sz="3600" b="1" dirty="0" smtClean="0">
                <a:solidFill>
                  <a:schemeClr val="accent2">
                    <a:lumMod val="75000"/>
                  </a:schemeClr>
                </a:solidFill>
                <a:latin typeface="Cambria" pitchFamily="18" charset="0"/>
              </a:rPr>
              <a:t>Вовлеченность семьи</a:t>
            </a:r>
          </a:p>
        </p:txBody>
      </p:sp>
      <p:sp>
        <p:nvSpPr>
          <p:cNvPr id="6" name="TextBox 5"/>
          <p:cNvSpPr txBox="1"/>
          <p:nvPr/>
        </p:nvSpPr>
        <p:spPr>
          <a:xfrm>
            <a:off x="4859338" y="333375"/>
            <a:ext cx="4033837" cy="3683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ru-RU" dirty="0"/>
              <a:t>Из закона «Об образовании в РФ»</a:t>
            </a:r>
          </a:p>
        </p:txBody>
      </p:sp>
      <p:sp>
        <p:nvSpPr>
          <p:cNvPr id="5" name="Номер слайда 4"/>
          <p:cNvSpPr>
            <a:spLocks noGrp="1"/>
          </p:cNvSpPr>
          <p:nvPr>
            <p:ph type="sldNum" sz="quarter" idx="12"/>
          </p:nvPr>
        </p:nvSpPr>
        <p:spPr/>
        <p:txBody>
          <a:bodyPr/>
          <a:lstStyle/>
          <a:p>
            <a:pPr>
              <a:defRPr/>
            </a:pPr>
            <a:fld id="{0048DE8A-7293-4AF8-98A9-9B9810C90520}" type="slidenum">
              <a:rPr lang="ru-RU" smtClean="0"/>
              <a:pPr>
                <a:defRPr/>
              </a:pPr>
              <a:t>20</a:t>
            </a:fld>
            <a:endParaRPr lang="ru-RU"/>
          </a:p>
        </p:txBody>
      </p:sp>
    </p:spTree>
    <p:extLst>
      <p:ext uri="{BB962C8B-B14F-4D97-AF65-F5344CB8AC3E}">
        <p14:creationId xmlns="" xmlns:p14="http://schemas.microsoft.com/office/powerpoint/2010/main" val="31080371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95536" y="1412777"/>
          <a:ext cx="8496944" cy="5256582"/>
        </p:xfrm>
        <a:graphic>
          <a:graphicData uri="http://schemas.openxmlformats.org/drawingml/2006/table">
            <a:tbl>
              <a:tblPr/>
              <a:tblGrid>
                <a:gridCol w="3231983"/>
                <a:gridCol w="5264961"/>
              </a:tblGrid>
              <a:tr h="4046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Подход</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Цель</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r>
              <a:tr h="999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err="1" smtClean="0">
                          <a:ln>
                            <a:noFill/>
                          </a:ln>
                          <a:solidFill>
                            <a:srgbClr val="002060"/>
                          </a:solidFill>
                          <a:effectLst/>
                          <a:latin typeface="Cambria" pitchFamily="18" charset="0"/>
                          <a:ea typeface="ヒラギノ角ゴ ProN W3" charset="0"/>
                          <a:cs typeface="Times New Roman" pitchFamily="18" charset="0"/>
                          <a:sym typeface="Gill Sans" charset="0"/>
                        </a:rPr>
                        <a:t>Скрининговое</a:t>
                      </a: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 оценивание</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Быстро определить потенциальные проблемы в развитии</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r>
              <a:tr h="956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Текущее оценивание</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Получать информацию о ходе процесса обучения, осуществлять мониторинг и поддерживать процесс обучения.</a:t>
                      </a:r>
                      <a:endParaRPr kumimoji="0" lang="en-US"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endParaRP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r>
              <a:tr h="159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Диагностическое оценивание</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endParaRP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Диагностировать сильные и слабые стороны развития, обучения и поведения ученика.</a:t>
                      </a:r>
                      <a:r>
                        <a:rPr kumimoji="0" lang="en-US"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 </a:t>
                      </a: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Диагностировать</a:t>
                      </a:r>
                      <a:r>
                        <a:rPr kumimoji="0" lang="en-US"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 </a:t>
                      </a: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характер особых потребностей детей и определить, приемлема ли программа для детей с особыми потребностями. </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r>
              <a:tr h="129844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Cambria" pitchFamily="18" charset="0"/>
                          <a:ea typeface="ヒラギノ角ゴ ProN W3" charset="0"/>
                          <a:cs typeface="Times New Roman" pitchFamily="18" charset="0"/>
                          <a:sym typeface="Gill Sans" charset="0"/>
                        </a:rPr>
                        <a:t>Оценивание качества программы</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Оценить программы и предоставить данные об эффективности программы с целью её улучшения.</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Cambria" pitchFamily="18" charset="0"/>
                          <a:ea typeface="ヒラギノ角ゴ ProN W3" charset="0"/>
                          <a:cs typeface="Times New Roman" pitchFamily="18" charset="0"/>
                          <a:sym typeface="Gill Sans" charset="0"/>
                        </a:rPr>
                        <a:t>Образование и социальные эффекты</a:t>
                      </a:r>
                    </a:p>
                  </a:txBody>
                  <a:tcPr marL="64294" marR="64294" marT="32147" marB="321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tcPr>
                </a:tc>
              </a:tr>
            </a:tbl>
          </a:graphicData>
        </a:graphic>
      </p:graphicFrame>
      <p:sp>
        <p:nvSpPr>
          <p:cNvPr id="26647" name="Прямоугольник 4"/>
          <p:cNvSpPr>
            <a:spLocks noChangeArrowheads="1"/>
          </p:cNvSpPr>
          <p:nvPr/>
        </p:nvSpPr>
        <p:spPr bwMode="auto">
          <a:xfrm>
            <a:off x="217488" y="303213"/>
            <a:ext cx="8602984" cy="988250"/>
          </a:xfrm>
          <a:prstGeom prst="rect">
            <a:avLst/>
          </a:prstGeom>
          <a:noFill/>
          <a:ln w="9525">
            <a:noFill/>
            <a:miter lim="800000"/>
            <a:headEnd/>
            <a:tailEnd/>
          </a:ln>
        </p:spPr>
        <p:txBody>
          <a:bodyPr wrap="square" lIns="64291" tIns="32146" rIns="64291" bIns="32146">
            <a:spAutoFit/>
          </a:bodyPr>
          <a:lstStyle/>
          <a:p>
            <a:pPr>
              <a:defRPr/>
            </a:pPr>
            <a:r>
              <a:rPr lang="ru-RU" sz="2000" b="1" dirty="0">
                <a:solidFill>
                  <a:srgbClr val="8E0000"/>
                </a:solidFill>
                <a:latin typeface="Cambria" pitchFamily="18" charset="0"/>
                <a:cs typeface="Times New Roman" pitchFamily="18" charset="0"/>
              </a:rPr>
              <a:t>Оценивание в дошкольном возрасте является сложным </a:t>
            </a:r>
            <a:r>
              <a:rPr lang="ru-RU" sz="2000" b="1" dirty="0" smtClean="0">
                <a:solidFill>
                  <a:srgbClr val="8E0000"/>
                </a:solidFill>
                <a:latin typeface="Cambria" pitchFamily="18" charset="0"/>
                <a:cs typeface="Times New Roman" pitchFamily="18" charset="0"/>
              </a:rPr>
              <a:t>процессом.</a:t>
            </a:r>
          </a:p>
          <a:p>
            <a:pPr>
              <a:defRPr/>
            </a:pPr>
            <a:r>
              <a:rPr lang="ru-RU" sz="2000" b="1" dirty="0" smtClean="0">
                <a:solidFill>
                  <a:srgbClr val="8E0000"/>
                </a:solidFill>
                <a:latin typeface="Cambria" pitchFamily="18" charset="0"/>
                <a:cs typeface="Times New Roman" pitchFamily="18" charset="0"/>
              </a:rPr>
              <a:t>Система </a:t>
            </a:r>
            <a:r>
              <a:rPr lang="ru-RU" sz="2000" b="1" dirty="0">
                <a:solidFill>
                  <a:srgbClr val="8E0000"/>
                </a:solidFill>
                <a:latin typeface="Cambria" pitchFamily="18" charset="0"/>
                <a:cs typeface="Times New Roman" pitchFamily="18" charset="0"/>
              </a:rPr>
              <a:t>оценивания состоит из подходов, выбираемых в соответствии с определенными целями:  </a:t>
            </a:r>
          </a:p>
        </p:txBody>
      </p:sp>
      <p:sp>
        <p:nvSpPr>
          <p:cNvPr id="5" name="Номер слайда 4"/>
          <p:cNvSpPr>
            <a:spLocks noGrp="1"/>
          </p:cNvSpPr>
          <p:nvPr>
            <p:ph type="sldNum" sz="quarter" idx="12"/>
          </p:nvPr>
        </p:nvSpPr>
        <p:spPr/>
        <p:txBody>
          <a:bodyPr/>
          <a:lstStyle/>
          <a:p>
            <a:pPr>
              <a:defRPr/>
            </a:pPr>
            <a:fld id="{3FEAA8BD-6997-4E84-B643-5D654144FF2B}" type="slidenum">
              <a:rPr lang="ru-RU" smtClean="0"/>
              <a:pPr>
                <a:defRPr/>
              </a:pPr>
              <a:t>21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Содержимое 2"/>
          <p:cNvSpPr>
            <a:spLocks noGrp="1"/>
          </p:cNvSpPr>
          <p:nvPr>
            <p:ph idx="1"/>
          </p:nvPr>
        </p:nvSpPr>
        <p:spPr>
          <a:xfrm>
            <a:off x="827088" y="1916113"/>
            <a:ext cx="8064500" cy="4568825"/>
          </a:xfrm>
        </p:spPr>
        <p:txBody>
          <a:bodyPr/>
          <a:lstStyle/>
          <a:p>
            <a:pPr>
              <a:buFont typeface="Arial" pitchFamily="34" charset="0"/>
              <a:buNone/>
            </a:pPr>
            <a:r>
              <a:rPr lang="ru-RU" dirty="0" smtClean="0">
                <a:latin typeface="Cambria" pitchFamily="18" charset="0"/>
              </a:rPr>
              <a:t>   </a:t>
            </a:r>
            <a:r>
              <a:rPr lang="en-US" dirty="0" smtClean="0">
                <a:latin typeface="Cambria" pitchFamily="18" charset="0"/>
              </a:rPr>
              <a:t> </a:t>
            </a:r>
            <a:r>
              <a:rPr lang="ru-RU" sz="2200" dirty="0" smtClean="0">
                <a:solidFill>
                  <a:srgbClr val="002060"/>
                </a:solidFill>
                <a:latin typeface="Cambria" pitchFamily="18" charset="0"/>
              </a:rPr>
              <a:t>Образовательные программы дошкольного образования </a:t>
            </a:r>
            <a:r>
              <a:rPr lang="ru-RU" sz="2200" b="1" dirty="0" smtClean="0">
                <a:solidFill>
                  <a:srgbClr val="760000"/>
                </a:solidFill>
                <a:latin typeface="Cambria" pitchFamily="18" charset="0"/>
              </a:rPr>
              <a:t>разрабатываются и утверждаются организацией</a:t>
            </a:r>
            <a:r>
              <a:rPr lang="ru-RU" sz="2200" dirty="0" smtClean="0">
                <a:solidFill>
                  <a:srgbClr val="760000"/>
                </a:solidFill>
                <a:latin typeface="Cambria" pitchFamily="18" charset="0"/>
              </a:rPr>
              <a:t>, </a:t>
            </a:r>
            <a:r>
              <a:rPr lang="ru-RU" sz="2200" dirty="0" smtClean="0">
                <a:solidFill>
                  <a:srgbClr val="002060"/>
                </a:solidFill>
                <a:latin typeface="Cambria" pitchFamily="18" charset="0"/>
              </a:rPr>
              <a:t>осуществляющей образовательную деятельность, в соответствии с федеральным государственным образовательным стандартом дошкольного образования и с учетом соответствующих примерных образовательных программ дошкольного образования</a:t>
            </a:r>
          </a:p>
        </p:txBody>
      </p:sp>
      <p:sp>
        <p:nvSpPr>
          <p:cNvPr id="5" name="TextBox 4"/>
          <p:cNvSpPr txBox="1"/>
          <p:nvPr/>
        </p:nvSpPr>
        <p:spPr>
          <a:xfrm>
            <a:off x="4572000" y="404813"/>
            <a:ext cx="3960813" cy="36988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ru-RU" dirty="0"/>
              <a:t>Из закона «Об образовании в РФ»</a:t>
            </a:r>
          </a:p>
        </p:txBody>
      </p:sp>
      <p:sp>
        <p:nvSpPr>
          <p:cNvPr id="4" name="Номер слайда 3"/>
          <p:cNvSpPr>
            <a:spLocks noGrp="1"/>
          </p:cNvSpPr>
          <p:nvPr>
            <p:ph type="sldNum" sz="quarter" idx="12"/>
          </p:nvPr>
        </p:nvSpPr>
        <p:spPr/>
        <p:txBody>
          <a:bodyPr/>
          <a:lstStyle/>
          <a:p>
            <a:pPr>
              <a:defRPr/>
            </a:pPr>
            <a:fld id="{59204B79-7D8B-4883-A06C-F7D3B545D985}" type="slidenum">
              <a:rPr lang="ru-RU" smtClean="0"/>
              <a:pPr>
                <a:defRPr/>
              </a:pPr>
              <a:t>22</a:t>
            </a:fld>
            <a:endParaRPr lang="ru-RU"/>
          </a:p>
        </p:txBody>
      </p:sp>
    </p:spTree>
    <p:extLst>
      <p:ext uri="{BB962C8B-B14F-4D97-AF65-F5344CB8AC3E}">
        <p14:creationId xmlns="" xmlns:p14="http://schemas.microsoft.com/office/powerpoint/2010/main" val="2148150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8229600" cy="1728192"/>
          </a:xfrm>
          <a:ln>
            <a:miter lim="800000"/>
            <a:headEnd/>
            <a:tailEnd/>
          </a:ln>
        </p:spPr>
        <p:txBody>
          <a:bodyPr>
            <a:noAutofit/>
          </a:bodyPr>
          <a:lstStyle/>
          <a:p>
            <a:pPr marL="0" lvl="5" algn="ctr" eaLnBrk="0" hangingPunct="0">
              <a:defRPr/>
            </a:pPr>
            <a:r>
              <a:rPr lang="ru-RU" sz="4000" b="1" dirty="0" smtClean="0">
                <a:solidFill>
                  <a:srgbClr val="8E0000"/>
                </a:solidFill>
                <a:latin typeface="Cambria" pitchFamily="18" charset="0"/>
              </a:rPr>
              <a:t>Особенности ФГОС дошкольного образования </a:t>
            </a:r>
            <a:r>
              <a:rPr lang="ru-RU" sz="4000" b="1" dirty="0" smtClean="0">
                <a:solidFill>
                  <a:srgbClr val="002060"/>
                </a:solidFill>
                <a:latin typeface="Cambria" pitchFamily="18" charset="0"/>
              </a:rPr>
              <a:t/>
            </a:r>
            <a:br>
              <a:rPr lang="ru-RU" sz="4000" b="1" dirty="0" smtClean="0">
                <a:solidFill>
                  <a:srgbClr val="002060"/>
                </a:solidFill>
                <a:latin typeface="Cambria" pitchFamily="18" charset="0"/>
              </a:rPr>
            </a:br>
            <a:endParaRPr lang="ru-RU" sz="4000" b="1" dirty="0">
              <a:solidFill>
                <a:srgbClr val="002060"/>
              </a:solidFill>
            </a:endParaRPr>
          </a:p>
        </p:txBody>
      </p:sp>
      <p:sp>
        <p:nvSpPr>
          <p:cNvPr id="3" name="Номер слайда 2"/>
          <p:cNvSpPr>
            <a:spLocks noGrp="1"/>
          </p:cNvSpPr>
          <p:nvPr>
            <p:ph type="sldNum" sz="quarter" idx="12"/>
          </p:nvPr>
        </p:nvSpPr>
        <p:spPr/>
        <p:txBody>
          <a:bodyPr/>
          <a:lstStyle/>
          <a:p>
            <a:pPr>
              <a:defRPr/>
            </a:pPr>
            <a:fld id="{690DEA28-CE10-4A7F-BAF4-0427F61002E1}" type="slidenum">
              <a:rPr lang="ru-RU" smtClean="0"/>
              <a:pPr>
                <a:defRPr/>
              </a:pPr>
              <a:t>23</a:t>
            </a:fld>
            <a:endParaRPr lang="ru-RU"/>
          </a:p>
        </p:txBody>
      </p:sp>
      <p:pic>
        <p:nvPicPr>
          <p:cNvPr id="2050" name="Picture 2" descr="C:\Users\User\Desktop\12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4284" y="1916832"/>
            <a:ext cx="6096000" cy="40671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42163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3"/>
          <p:cNvSpPr>
            <a:spLocks noGrp="1"/>
          </p:cNvSpPr>
          <p:nvPr>
            <p:ph type="title"/>
          </p:nvPr>
        </p:nvSpPr>
        <p:spPr>
          <a:xfrm>
            <a:off x="323850" y="333375"/>
            <a:ext cx="8229600" cy="1143000"/>
          </a:xfrm>
        </p:spPr>
        <p:txBody>
          <a:bodyPr>
            <a:normAutofit fontScale="90000"/>
          </a:bodyPr>
          <a:lstStyle/>
          <a:p>
            <a:pPr eaLnBrk="1" hangingPunct="1">
              <a:defRPr/>
            </a:pPr>
            <a:r>
              <a:rPr lang="ru-RU" sz="4000" b="1" dirty="0" smtClean="0">
                <a:solidFill>
                  <a:srgbClr val="002060"/>
                </a:solidFill>
                <a:latin typeface="Cambria" pitchFamily="18" charset="0"/>
                <a:cs typeface="Times New Roman" pitchFamily="18" charset="0"/>
              </a:rPr>
              <a:t>ФГОС</a:t>
            </a:r>
            <a:r>
              <a:rPr lang="ru-RU" sz="4000" b="1" dirty="0" smtClean="0">
                <a:solidFill>
                  <a:srgbClr val="760000"/>
                </a:solidFill>
                <a:latin typeface="Cambria" pitchFamily="18" charset="0"/>
                <a:cs typeface="Times New Roman" pitchFamily="18" charset="0"/>
              </a:rPr>
              <a:t/>
            </a:r>
            <a:br>
              <a:rPr lang="ru-RU" sz="4000" b="1" dirty="0" smtClean="0">
                <a:solidFill>
                  <a:srgbClr val="760000"/>
                </a:solidFill>
                <a:latin typeface="Cambria" pitchFamily="18" charset="0"/>
                <a:cs typeface="Times New Roman" pitchFamily="18" charset="0"/>
              </a:rPr>
            </a:br>
            <a:r>
              <a:rPr lang="ru-RU" sz="4000" b="1" dirty="0" smtClean="0">
                <a:solidFill>
                  <a:srgbClr val="760000"/>
                </a:solidFill>
                <a:latin typeface="Cambria" pitchFamily="18" charset="0"/>
                <a:cs typeface="Times New Roman" pitchFamily="18" charset="0"/>
              </a:rPr>
              <a:t>ОСНОВА РАЗРАБОТКИ</a:t>
            </a:r>
            <a:endParaRPr lang="ru-RU" sz="4000" dirty="0" smtClean="0">
              <a:solidFill>
                <a:srgbClr val="760000"/>
              </a:solidFill>
              <a:latin typeface="Cambria" pitchFamily="18" charset="0"/>
              <a:cs typeface="Times New Roman" pitchFamily="18" charset="0"/>
            </a:endParaRPr>
          </a:p>
        </p:txBody>
      </p:sp>
      <p:sp>
        <p:nvSpPr>
          <p:cNvPr id="13315" name="Содержимое 4"/>
          <p:cNvSpPr>
            <a:spLocks noGrp="1"/>
          </p:cNvSpPr>
          <p:nvPr>
            <p:ph idx="1"/>
          </p:nvPr>
        </p:nvSpPr>
        <p:spPr>
          <a:xfrm>
            <a:off x="468313" y="1989138"/>
            <a:ext cx="8229600" cy="4641850"/>
          </a:xfrm>
        </p:spPr>
        <p:txBody>
          <a:bodyPr/>
          <a:lstStyle/>
          <a:p>
            <a:pPr eaLnBrk="1" hangingPunct="1"/>
            <a:r>
              <a:rPr lang="ru-RU" sz="2800" dirty="0" smtClean="0">
                <a:solidFill>
                  <a:srgbClr val="002060"/>
                </a:solidFill>
                <a:latin typeface="Cambria" pitchFamily="18" charset="0"/>
                <a:cs typeface="Times New Roman" pitchFamily="18" charset="0"/>
              </a:rPr>
              <a:t>Конституция Российской Федерации</a:t>
            </a:r>
          </a:p>
          <a:p>
            <a:pPr eaLnBrk="1" hangingPunct="1"/>
            <a:r>
              <a:rPr lang="ru-RU" sz="2800" dirty="0" smtClean="0">
                <a:solidFill>
                  <a:srgbClr val="002060"/>
                </a:solidFill>
                <a:latin typeface="Cambria" pitchFamily="18" charset="0"/>
                <a:cs typeface="Times New Roman" pitchFamily="18" charset="0"/>
              </a:rPr>
              <a:t>Конвенция ООН о правах ребенка</a:t>
            </a:r>
            <a:endParaRPr lang="en-US" sz="2800" dirty="0" smtClean="0">
              <a:solidFill>
                <a:srgbClr val="002060"/>
              </a:solidFill>
              <a:latin typeface="Cambria" pitchFamily="18" charset="0"/>
              <a:cs typeface="Times New Roman" pitchFamily="18" charset="0"/>
            </a:endParaRPr>
          </a:p>
          <a:p>
            <a:pPr eaLnBrk="1" hangingPunct="1"/>
            <a:r>
              <a:rPr lang="ru-RU" sz="2800" dirty="0" smtClean="0">
                <a:solidFill>
                  <a:srgbClr val="002060"/>
                </a:solidFill>
                <a:latin typeface="Cambria" pitchFamily="18" charset="0"/>
                <a:cs typeface="Times New Roman" pitchFamily="18" charset="0"/>
              </a:rPr>
              <a:t>ФЗ «Об образовании в Российской Федерации»</a:t>
            </a:r>
            <a:endParaRPr lang="en-US" sz="2800" dirty="0" smtClean="0">
              <a:solidFill>
                <a:srgbClr val="002060"/>
              </a:solidFill>
              <a:latin typeface="Cambria" pitchFamily="18" charset="0"/>
              <a:cs typeface="Times New Roman" pitchFamily="18" charset="0"/>
            </a:endParaRPr>
          </a:p>
          <a:p>
            <a:pPr eaLnBrk="1" hangingPunct="1"/>
            <a:r>
              <a:rPr lang="ru-RU" sz="2800" dirty="0" smtClean="0">
                <a:solidFill>
                  <a:srgbClr val="002060"/>
                </a:solidFill>
                <a:latin typeface="Cambria" pitchFamily="18" charset="0"/>
                <a:cs typeface="Times New Roman" pitchFamily="18" charset="0"/>
              </a:rPr>
              <a:t>Семейный кодекс Российской Федерации </a:t>
            </a:r>
            <a:r>
              <a:rPr lang="ru-RU" sz="2800" b="1" dirty="0" smtClean="0">
                <a:solidFill>
                  <a:srgbClr val="002060"/>
                </a:solidFill>
                <a:latin typeface="Cambria" pitchFamily="18" charset="0"/>
                <a:cs typeface="Times New Roman" pitchFamily="18" charset="0"/>
              </a:rPr>
              <a:t>учитывает региональные, национальные и этнокультурные особенности  народов Российской Федерации</a:t>
            </a:r>
          </a:p>
        </p:txBody>
      </p:sp>
      <p:sp>
        <p:nvSpPr>
          <p:cNvPr id="5" name="Номер слайда 4"/>
          <p:cNvSpPr>
            <a:spLocks noGrp="1"/>
          </p:cNvSpPr>
          <p:nvPr>
            <p:ph type="sldNum" sz="quarter" idx="12"/>
          </p:nvPr>
        </p:nvSpPr>
        <p:spPr/>
        <p:txBody>
          <a:bodyPr/>
          <a:lstStyle/>
          <a:p>
            <a:pPr>
              <a:defRPr/>
            </a:pPr>
            <a:fld id="{8DB3AA9C-8621-46BD-9D23-6374B4B99E8C}" type="slidenum">
              <a:rPr lang="ru-RU" smtClean="0"/>
              <a:pPr>
                <a:defRPr/>
              </a:pPr>
              <a:t>24</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395288" y="548681"/>
            <a:ext cx="8641208" cy="6192688"/>
          </a:xfrm>
        </p:spPr>
        <p:txBody>
          <a:bodyPr>
            <a:normAutofit lnSpcReduction="10000"/>
          </a:bodyPr>
          <a:lstStyle/>
          <a:p>
            <a:pPr marL="342900" indent="-342900" algn="l">
              <a:buFont typeface="Arial" pitchFamily="34" charset="0"/>
              <a:buChar char="•"/>
              <a:tabLst>
                <a:tab pos="179388" algn="l"/>
              </a:tabLst>
              <a:defRPr/>
            </a:pPr>
            <a:r>
              <a:rPr lang="ru-RU" sz="2000" dirty="0" smtClean="0">
                <a:solidFill>
                  <a:srgbClr val="002060"/>
                </a:solidFill>
                <a:latin typeface="Cambria" pitchFamily="18" charset="0"/>
                <a:cs typeface="Times New Roman" pitchFamily="18" charset="0"/>
              </a:rPr>
              <a:t>любящий свою семью, принимающий ее ценности и традиции</a:t>
            </a:r>
          </a:p>
          <a:p>
            <a:pPr marL="342900" indent="-342900" algn="l">
              <a:buFont typeface="Arial" pitchFamily="34" charset="0"/>
              <a:buChar char="•"/>
              <a:tabLst>
                <a:tab pos="179388" algn="l"/>
              </a:tabLst>
              <a:defRPr/>
            </a:pPr>
            <a:r>
              <a:rPr lang="ru-RU" sz="2000" dirty="0" smtClean="0">
                <a:solidFill>
                  <a:srgbClr val="002060"/>
                </a:solidFill>
                <a:latin typeface="Cambria" pitchFamily="18" charset="0"/>
                <a:cs typeface="Times New Roman" pitchFamily="18" charset="0"/>
              </a:rPr>
              <a:t>любящий  свою Родину, эмоционально реагирующий на государственные символы, проявляющий любознательность к истории и культуре своей малой Родины, народа, России</a:t>
            </a:r>
          </a:p>
          <a:p>
            <a:pPr marL="342900" indent="-342900" algn="l">
              <a:buFont typeface="Arial" pitchFamily="34" charset="0"/>
              <a:buChar char="•"/>
              <a:tabLst>
                <a:tab pos="179388" algn="l"/>
              </a:tabLst>
              <a:defRPr/>
            </a:pPr>
            <a:r>
              <a:rPr lang="ru-RU" sz="2000" dirty="0" smtClean="0">
                <a:solidFill>
                  <a:srgbClr val="002060"/>
                </a:solidFill>
                <a:latin typeface="Cambria" pitchFamily="18" charset="0"/>
                <a:cs typeface="Times New Roman" pitchFamily="18" charset="0"/>
              </a:rPr>
              <a:t>осознающий себя личностью, проявляющий заботу и внимание к окружающим</a:t>
            </a:r>
          </a:p>
          <a:p>
            <a:pPr marL="342900" indent="-342900" algn="l">
              <a:buFont typeface="Arial" pitchFamily="34" charset="0"/>
              <a:buChar char="•"/>
              <a:tabLst>
                <a:tab pos="179388" algn="l"/>
              </a:tabLst>
              <a:defRPr/>
            </a:pPr>
            <a:r>
              <a:rPr lang="ru-RU" sz="2000" dirty="0" smtClean="0">
                <a:solidFill>
                  <a:srgbClr val="002060"/>
                </a:solidFill>
                <a:latin typeface="Cambria" pitchFamily="18" charset="0"/>
                <a:cs typeface="Times New Roman" pitchFamily="18" charset="0"/>
              </a:rPr>
              <a:t>умеющий организовать игровую деятельность самостоятельно и в группе</a:t>
            </a:r>
          </a:p>
          <a:p>
            <a:pPr marL="342900" indent="-342900" algn="l">
              <a:buFont typeface="Arial" pitchFamily="34" charset="0"/>
              <a:buChar char="•"/>
              <a:tabLst>
                <a:tab pos="179388" algn="l"/>
              </a:tabLst>
              <a:defRPr/>
            </a:pPr>
            <a:r>
              <a:rPr lang="ru-RU" sz="2000" dirty="0" smtClean="0">
                <a:solidFill>
                  <a:srgbClr val="002060"/>
                </a:solidFill>
                <a:latin typeface="Cambria" pitchFamily="18" charset="0"/>
                <a:cs typeface="Times New Roman" pitchFamily="18" charset="0"/>
              </a:rPr>
              <a:t>мотивированный на исследовательскую и творческую  деятельность, способный к самостоятельному поиску решений</a:t>
            </a:r>
          </a:p>
          <a:p>
            <a:pPr marL="285750" indent="-285750" algn="l">
              <a:buFont typeface="Arial" pitchFamily="34" charset="0"/>
              <a:buChar char="•"/>
              <a:tabLst>
                <a:tab pos="179388" algn="l"/>
              </a:tabLst>
            </a:pPr>
            <a:r>
              <a:rPr lang="ru-RU" sz="2000" dirty="0" smtClean="0">
                <a:solidFill>
                  <a:srgbClr val="002060"/>
                </a:solidFill>
                <a:latin typeface="Cambria" pitchFamily="18" charset="0"/>
                <a:cs typeface="Times New Roman" pitchFamily="18" charset="0"/>
              </a:rPr>
              <a:t>владеющий </a:t>
            </a:r>
            <a:r>
              <a:rPr lang="ru-RU" sz="2000" dirty="0">
                <a:solidFill>
                  <a:srgbClr val="002060"/>
                </a:solidFill>
                <a:latin typeface="Cambria" pitchFamily="18" charset="0"/>
                <a:cs typeface="Times New Roman" pitchFamily="18" charset="0"/>
              </a:rPr>
              <a:t>универсальными предпосылками учебной деятельности, мотивированный к познанию</a:t>
            </a:r>
          </a:p>
          <a:p>
            <a:pPr marL="285750" indent="-285750" algn="l">
              <a:buFont typeface="Arial" pitchFamily="34" charset="0"/>
              <a:buChar char="•"/>
              <a:tabLst>
                <a:tab pos="179388" algn="l"/>
              </a:tabLst>
            </a:pPr>
            <a:r>
              <a:rPr lang="ru-RU" sz="2000" dirty="0" smtClean="0">
                <a:solidFill>
                  <a:srgbClr val="002060"/>
                </a:solidFill>
                <a:latin typeface="Cambria" pitchFamily="18" charset="0"/>
                <a:cs typeface="Times New Roman" pitchFamily="18" charset="0"/>
              </a:rPr>
              <a:t>осознающий </a:t>
            </a:r>
            <a:r>
              <a:rPr lang="ru-RU" sz="2000" dirty="0">
                <a:solidFill>
                  <a:srgbClr val="002060"/>
                </a:solidFill>
                <a:latin typeface="Cambria" pitchFamily="18" charset="0"/>
                <a:cs typeface="Times New Roman" pitchFamily="18" charset="0"/>
              </a:rPr>
              <a:t>и принимающий элементы гендерной идентичности</a:t>
            </a:r>
          </a:p>
          <a:p>
            <a:pPr marL="285750" indent="-285750" algn="l">
              <a:buFont typeface="Arial" pitchFamily="34" charset="0"/>
              <a:buChar char="•"/>
              <a:tabLst>
                <a:tab pos="179388" algn="l"/>
              </a:tabLst>
            </a:pPr>
            <a:r>
              <a:rPr lang="ru-RU" sz="2000" dirty="0" smtClean="0">
                <a:solidFill>
                  <a:srgbClr val="002060"/>
                </a:solidFill>
                <a:latin typeface="Cambria" pitchFamily="18" charset="0"/>
                <a:cs typeface="Times New Roman" pitchFamily="18" charset="0"/>
              </a:rPr>
              <a:t> </a:t>
            </a:r>
            <a:r>
              <a:rPr lang="ru-RU" sz="2000" dirty="0">
                <a:solidFill>
                  <a:srgbClr val="002060"/>
                </a:solidFill>
                <a:latin typeface="Cambria" pitchFamily="18" charset="0"/>
                <a:cs typeface="Times New Roman" pitchFamily="18" charset="0"/>
              </a:rPr>
              <a:t>осознающий и принимающий элементарные общественные нормы и правила  поведения,  владеющий элементарными навыками управления эмоциональным состоянием, здорового и безопасного образа жизни </a:t>
            </a:r>
          </a:p>
          <a:p>
            <a:pPr marL="285750" indent="-285750" algn="l">
              <a:buFont typeface="Arial" pitchFamily="34" charset="0"/>
              <a:buChar char="•"/>
              <a:tabLst>
                <a:tab pos="179388" algn="l"/>
              </a:tabLst>
            </a:pPr>
            <a:r>
              <a:rPr lang="ru-RU" sz="2000" dirty="0" smtClean="0">
                <a:solidFill>
                  <a:srgbClr val="002060"/>
                </a:solidFill>
                <a:latin typeface="Cambria" pitchFamily="18" charset="0"/>
                <a:cs typeface="Times New Roman" pitchFamily="18" charset="0"/>
              </a:rPr>
              <a:t>владеющий </a:t>
            </a:r>
            <a:r>
              <a:rPr lang="ru-RU" sz="2000" dirty="0">
                <a:solidFill>
                  <a:srgbClr val="002060"/>
                </a:solidFill>
                <a:latin typeface="Cambria" pitchFamily="18" charset="0"/>
                <a:cs typeface="Times New Roman" pitchFamily="18" charset="0"/>
              </a:rPr>
              <a:t>средствами вербального и основами  невербального общения</a:t>
            </a:r>
          </a:p>
          <a:p>
            <a:pPr marL="342900" indent="-342900" algn="l">
              <a:buFont typeface="Wingdings" pitchFamily="2" charset="2"/>
              <a:buChar char="q"/>
              <a:tabLst>
                <a:tab pos="179388" algn="l"/>
              </a:tabLst>
              <a:defRPr/>
            </a:pPr>
            <a:endParaRPr lang="ru-RU" sz="1800" dirty="0" smtClean="0">
              <a:solidFill>
                <a:schemeClr val="tx1">
                  <a:lumMod val="85000"/>
                  <a:lumOff val="15000"/>
                </a:schemeClr>
              </a:solidFill>
            </a:endParaRPr>
          </a:p>
          <a:p>
            <a:pPr algn="l">
              <a:tabLst>
                <a:tab pos="179388" algn="l"/>
              </a:tabLst>
              <a:defRPr/>
            </a:pPr>
            <a:endParaRPr lang="ru-RU" sz="2000" dirty="0">
              <a:solidFill>
                <a:schemeClr val="tx1">
                  <a:lumMod val="85000"/>
                  <a:lumOff val="15000"/>
                </a:schemeClr>
              </a:solidFill>
            </a:endParaRPr>
          </a:p>
        </p:txBody>
      </p:sp>
      <p:sp>
        <p:nvSpPr>
          <p:cNvPr id="52227" name="TextBox 4"/>
          <p:cNvSpPr txBox="1">
            <a:spLocks noChangeArrowheads="1"/>
          </p:cNvSpPr>
          <p:nvPr/>
        </p:nvSpPr>
        <p:spPr bwMode="auto">
          <a:xfrm>
            <a:off x="1042987" y="116632"/>
            <a:ext cx="7216775" cy="523875"/>
          </a:xfrm>
          <a:prstGeom prst="rect">
            <a:avLst/>
          </a:prstGeom>
          <a:noFill/>
          <a:ln w="9525">
            <a:noFill/>
            <a:miter lim="800000"/>
            <a:headEnd/>
            <a:tailEnd/>
          </a:ln>
        </p:spPr>
        <p:txBody>
          <a:bodyPr wrap="none">
            <a:spAutoFit/>
          </a:bodyPr>
          <a:lstStyle/>
          <a:p>
            <a:pPr>
              <a:defRPr/>
            </a:pPr>
            <a:r>
              <a:rPr lang="ru-RU" sz="2800" b="1" dirty="0">
                <a:solidFill>
                  <a:schemeClr val="accent2">
                    <a:lumMod val="75000"/>
                  </a:schemeClr>
                </a:solidFill>
                <a:latin typeface="Cambria" pitchFamily="18" charset="0"/>
              </a:rPr>
              <a:t>ПОРТРЕТ ВЫПУСКНИКА ДЕТСКОГО САДА</a:t>
            </a:r>
          </a:p>
        </p:txBody>
      </p:sp>
    </p:spTree>
    <p:extLst>
      <p:ext uri="{BB962C8B-B14F-4D97-AF65-F5344CB8AC3E}">
        <p14:creationId xmlns="" xmlns:p14="http://schemas.microsoft.com/office/powerpoint/2010/main" val="37222112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defRPr/>
            </a:pPr>
            <a:r>
              <a:rPr lang="ru-RU" b="1" dirty="0" smtClean="0">
                <a:solidFill>
                  <a:schemeClr val="accent2">
                    <a:lumMod val="75000"/>
                  </a:schemeClr>
                </a:solidFill>
                <a:latin typeface="Cambria" pitchFamily="18" charset="0"/>
              </a:rPr>
              <a:t>ФГОС</a:t>
            </a:r>
            <a:br>
              <a:rPr lang="ru-RU" b="1" dirty="0" smtClean="0">
                <a:solidFill>
                  <a:schemeClr val="accent2">
                    <a:lumMod val="75000"/>
                  </a:schemeClr>
                </a:solidFill>
                <a:latin typeface="Cambria" pitchFamily="18" charset="0"/>
              </a:rPr>
            </a:br>
            <a:r>
              <a:rPr lang="ru-RU" b="1" dirty="0" smtClean="0">
                <a:solidFill>
                  <a:schemeClr val="tx2"/>
                </a:solidFill>
                <a:latin typeface="Cambria" pitchFamily="18" charset="0"/>
              </a:rPr>
              <a:t>ОБЩИЕ ПОЛОЖЕНИЯ</a:t>
            </a:r>
            <a:endParaRPr lang="ru-RU" dirty="0"/>
          </a:p>
        </p:txBody>
      </p:sp>
      <p:sp>
        <p:nvSpPr>
          <p:cNvPr id="3" name="Содержимое 2"/>
          <p:cNvSpPr>
            <a:spLocks noGrp="1"/>
          </p:cNvSpPr>
          <p:nvPr>
            <p:ph idx="1"/>
          </p:nvPr>
        </p:nvSpPr>
        <p:spPr>
          <a:xfrm>
            <a:off x="457200" y="1600200"/>
            <a:ext cx="8229600" cy="676275"/>
          </a:xfrm>
        </p:spPr>
        <p:txBody>
          <a:bodyPr/>
          <a:lstStyle/>
          <a:p>
            <a:pPr>
              <a:buFont typeface="Arial" charset="0"/>
              <a:buNone/>
              <a:defRPr/>
            </a:pPr>
            <a:r>
              <a:rPr lang="ru-RU" dirty="0" smtClean="0">
                <a:solidFill>
                  <a:srgbClr val="002060"/>
                </a:solidFill>
                <a:latin typeface="Cambria" pitchFamily="18" charset="0"/>
              </a:rPr>
              <a:t>Стандарт включает в себя требования к:</a:t>
            </a:r>
            <a:endParaRPr lang="ru-RU" dirty="0">
              <a:solidFill>
                <a:srgbClr val="002060"/>
              </a:solidFill>
            </a:endParaRPr>
          </a:p>
        </p:txBody>
      </p:sp>
      <p:sp>
        <p:nvSpPr>
          <p:cNvPr id="4" name="TextBox 3"/>
          <p:cNvSpPr txBox="1"/>
          <p:nvPr/>
        </p:nvSpPr>
        <p:spPr>
          <a:xfrm>
            <a:off x="611188" y="2276475"/>
            <a:ext cx="7632700" cy="923925"/>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8900000" scaled="1"/>
            <a:tileRect/>
          </a:gradFill>
          <a:ln>
            <a:noFill/>
          </a:ln>
        </p:spPr>
        <p:style>
          <a:lnRef idx="1">
            <a:schemeClr val="accent2"/>
          </a:lnRef>
          <a:fillRef idx="2">
            <a:schemeClr val="accent2"/>
          </a:fillRef>
          <a:effectRef idx="1">
            <a:schemeClr val="accent2"/>
          </a:effectRef>
          <a:fontRef idx="minor">
            <a:schemeClr val="dk1"/>
          </a:fontRef>
        </p:style>
        <p:txBody>
          <a:bodyPr>
            <a:spAutoFit/>
          </a:bodyPr>
          <a:lstStyle/>
          <a:p>
            <a:pPr>
              <a:defRPr/>
            </a:pPr>
            <a:endParaRPr lang="ru-RU" b="1" dirty="0">
              <a:solidFill>
                <a:srgbClr val="002060"/>
              </a:solidFill>
              <a:latin typeface="Cambria" pitchFamily="18" charset="0"/>
            </a:endParaRPr>
          </a:p>
          <a:p>
            <a:pPr>
              <a:defRPr/>
            </a:pPr>
            <a:r>
              <a:rPr lang="ru-RU" b="1" dirty="0">
                <a:solidFill>
                  <a:srgbClr val="002060"/>
                </a:solidFill>
                <a:latin typeface="Cambria" pitchFamily="18" charset="0"/>
              </a:rPr>
              <a:t>результатам освоения </a:t>
            </a:r>
            <a:r>
              <a:rPr lang="ru-RU" dirty="0">
                <a:solidFill>
                  <a:srgbClr val="002060"/>
                </a:solidFill>
                <a:latin typeface="Cambria" pitchFamily="18" charset="0"/>
              </a:rPr>
              <a:t>основной образовательной программы</a:t>
            </a:r>
          </a:p>
          <a:p>
            <a:pPr>
              <a:defRPr/>
            </a:pPr>
            <a:endParaRPr lang="ru-RU" dirty="0"/>
          </a:p>
        </p:txBody>
      </p:sp>
      <p:sp>
        <p:nvSpPr>
          <p:cNvPr id="5" name="TextBox 4"/>
          <p:cNvSpPr txBox="1"/>
          <p:nvPr/>
        </p:nvSpPr>
        <p:spPr>
          <a:xfrm>
            <a:off x="611188" y="3357563"/>
            <a:ext cx="7632700" cy="1200150"/>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8900000" scaled="1"/>
            <a:tileRect/>
          </a:gradFill>
          <a:ln>
            <a:noFill/>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ru-RU" b="1" dirty="0">
                <a:solidFill>
                  <a:srgbClr val="002060"/>
                </a:solidFill>
                <a:latin typeface="Cambria" pitchFamily="18" charset="0"/>
              </a:rPr>
              <a:t>структуре основной образовательной программы</a:t>
            </a:r>
            <a:r>
              <a:rPr lang="ru-RU" dirty="0">
                <a:solidFill>
                  <a:srgbClr val="002060"/>
                </a:solidFill>
                <a:latin typeface="Cambria" pitchFamily="18" charset="0"/>
              </a:rPr>
              <a:t>, в том числе требования к соотношению обязательной части основной образовательной программы части, формируемой участниками образовательных отношений, и их объему</a:t>
            </a:r>
            <a:endParaRPr lang="ru-RU" dirty="0">
              <a:solidFill>
                <a:srgbClr val="002060"/>
              </a:solidFill>
            </a:endParaRPr>
          </a:p>
        </p:txBody>
      </p:sp>
      <p:sp>
        <p:nvSpPr>
          <p:cNvPr id="6" name="TextBox 5"/>
          <p:cNvSpPr txBox="1"/>
          <p:nvPr/>
        </p:nvSpPr>
        <p:spPr>
          <a:xfrm>
            <a:off x="611188" y="4797425"/>
            <a:ext cx="7632700" cy="1200150"/>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8900000" scaled="1"/>
            <a:tileRect/>
          </a:gradFill>
          <a:ln>
            <a:noFill/>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ru-RU" b="1" dirty="0">
                <a:solidFill>
                  <a:srgbClr val="002060"/>
                </a:solidFill>
                <a:latin typeface="Cambria" pitchFamily="18" charset="0"/>
              </a:rPr>
              <a:t>условиям реализации основной образовательной программы</a:t>
            </a:r>
            <a:r>
              <a:rPr lang="ru-RU" dirty="0">
                <a:solidFill>
                  <a:srgbClr val="002060"/>
                </a:solidFill>
                <a:latin typeface="Cambria" pitchFamily="18" charset="0"/>
              </a:rPr>
              <a:t>, в том числе к кадровым, финансовым, материально-техническим  психолого-педагогическим и иным условиям</a:t>
            </a:r>
          </a:p>
          <a:p>
            <a:pPr>
              <a:defRPr/>
            </a:pPr>
            <a:endParaRPr lang="ru-RU" dirty="0"/>
          </a:p>
        </p:txBody>
      </p:sp>
      <p:sp>
        <p:nvSpPr>
          <p:cNvPr id="7" name="Номер слайда 6"/>
          <p:cNvSpPr>
            <a:spLocks noGrp="1"/>
          </p:cNvSpPr>
          <p:nvPr>
            <p:ph type="sldNum" sz="quarter" idx="12"/>
          </p:nvPr>
        </p:nvSpPr>
        <p:spPr/>
        <p:txBody>
          <a:bodyPr/>
          <a:lstStyle/>
          <a:p>
            <a:pPr>
              <a:defRPr/>
            </a:pPr>
            <a:fld id="{B41D3F1B-6B69-4D60-85F3-583E794269A3}" type="slidenum">
              <a:rPr lang="ru-RU" smtClean="0"/>
              <a:pPr>
                <a:defRPr/>
              </a:pPr>
              <a:t>26</a:t>
            </a:fld>
            <a:endParaRPr lang="ru-RU"/>
          </a:p>
        </p:txBody>
      </p:sp>
    </p:spTree>
    <p:extLst>
      <p:ext uri="{BB962C8B-B14F-4D97-AF65-F5344CB8AC3E}">
        <p14:creationId xmlns="" xmlns:p14="http://schemas.microsoft.com/office/powerpoint/2010/main" val="6200476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3"/>
          <p:cNvSpPr>
            <a:spLocks noGrp="1"/>
          </p:cNvSpPr>
          <p:nvPr>
            <p:ph type="title"/>
          </p:nvPr>
        </p:nvSpPr>
        <p:spPr/>
        <p:txBody>
          <a:bodyPr>
            <a:normAutofit fontScale="90000"/>
          </a:bodyPr>
          <a:lstStyle/>
          <a:p>
            <a:pPr>
              <a:defRPr/>
            </a:pPr>
            <a:r>
              <a:rPr lang="ru-RU" sz="4000" b="1" dirty="0" smtClean="0">
                <a:solidFill>
                  <a:schemeClr val="accent2">
                    <a:lumMod val="75000"/>
                  </a:schemeClr>
                </a:solidFill>
                <a:latin typeface="Cambria" pitchFamily="18" charset="0"/>
              </a:rPr>
              <a:t>ФГОС</a:t>
            </a:r>
            <a:r>
              <a:rPr lang="ru-RU" sz="4000" b="1" dirty="0" smtClean="0">
                <a:solidFill>
                  <a:schemeClr val="tx2"/>
                </a:solidFill>
                <a:latin typeface="Cambria" pitchFamily="18" charset="0"/>
              </a:rPr>
              <a:t/>
            </a:r>
            <a:br>
              <a:rPr lang="ru-RU" sz="4000" b="1" dirty="0" smtClean="0">
                <a:solidFill>
                  <a:schemeClr val="tx2"/>
                </a:solidFill>
                <a:latin typeface="Cambria" pitchFamily="18" charset="0"/>
              </a:rPr>
            </a:br>
            <a:r>
              <a:rPr lang="ru-RU" sz="4000" b="1" dirty="0" smtClean="0">
                <a:solidFill>
                  <a:srgbClr val="002060"/>
                </a:solidFill>
                <a:latin typeface="Cambria" pitchFamily="18" charset="0"/>
              </a:rPr>
              <a:t>направлен на обеспечение</a:t>
            </a:r>
            <a:endParaRPr lang="ru-RU" sz="4000" dirty="0" smtClean="0">
              <a:solidFill>
                <a:srgbClr val="002060"/>
              </a:solidFill>
            </a:endParaRPr>
          </a:p>
        </p:txBody>
      </p:sp>
      <p:sp>
        <p:nvSpPr>
          <p:cNvPr id="22531" name="Содержимое 4"/>
          <p:cNvSpPr>
            <a:spLocks noGrp="1"/>
          </p:cNvSpPr>
          <p:nvPr>
            <p:ph idx="1"/>
          </p:nvPr>
        </p:nvSpPr>
        <p:spPr/>
        <p:txBody>
          <a:bodyPr/>
          <a:lstStyle/>
          <a:p>
            <a:r>
              <a:rPr lang="ru-RU" sz="2000" b="1" dirty="0" smtClean="0">
                <a:solidFill>
                  <a:srgbClr val="002060"/>
                </a:solidFill>
                <a:latin typeface="Cambria" pitchFamily="18" charset="0"/>
              </a:rPr>
              <a:t>равных возможностей полноценного развития</a:t>
            </a:r>
            <a:r>
              <a:rPr lang="ru-RU" sz="2000" dirty="0" smtClean="0">
                <a:solidFill>
                  <a:srgbClr val="002060"/>
                </a:solidFill>
                <a:latin typeface="Cambria" pitchFamily="18" charset="0"/>
              </a:rPr>
              <a:t>, обучения и воспитания ребенка</a:t>
            </a:r>
          </a:p>
          <a:p>
            <a:r>
              <a:rPr lang="ru-RU" sz="2000" dirty="0" smtClean="0">
                <a:solidFill>
                  <a:srgbClr val="002060"/>
                </a:solidFill>
                <a:latin typeface="Cambria" pitchFamily="18" charset="0"/>
              </a:rPr>
              <a:t> </a:t>
            </a:r>
            <a:r>
              <a:rPr lang="ru-RU" sz="2000" b="1" dirty="0" smtClean="0">
                <a:solidFill>
                  <a:srgbClr val="002060"/>
                </a:solidFill>
                <a:latin typeface="Cambria" pitchFamily="18" charset="0"/>
              </a:rPr>
              <a:t>духовно-нравственного развития  и воспитания детей </a:t>
            </a:r>
            <a:r>
              <a:rPr lang="ru-RU" sz="2000" dirty="0" smtClean="0">
                <a:solidFill>
                  <a:srgbClr val="002060"/>
                </a:solidFill>
                <a:latin typeface="Cambria" pitchFamily="18" charset="0"/>
              </a:rPr>
              <a:t>на уровне дошкольного образования, </a:t>
            </a:r>
            <a:r>
              <a:rPr lang="ru-RU" sz="2000" b="1" dirty="0" smtClean="0">
                <a:solidFill>
                  <a:srgbClr val="002060"/>
                </a:solidFill>
                <a:latin typeface="Cambria" pitchFamily="18" charset="0"/>
              </a:rPr>
              <a:t>становление основ их российской гражданской идентичности</a:t>
            </a:r>
            <a:r>
              <a:rPr lang="ru-RU" sz="2000" dirty="0" smtClean="0">
                <a:solidFill>
                  <a:srgbClr val="002060"/>
                </a:solidFill>
                <a:latin typeface="Cambria" pitchFamily="18" charset="0"/>
              </a:rPr>
              <a:t> </a:t>
            </a:r>
          </a:p>
          <a:p>
            <a:r>
              <a:rPr lang="ru-RU" sz="2000" dirty="0" smtClean="0">
                <a:solidFill>
                  <a:srgbClr val="002060"/>
                </a:solidFill>
                <a:latin typeface="Cambria" pitchFamily="18" charset="0"/>
              </a:rPr>
              <a:t> </a:t>
            </a:r>
            <a:r>
              <a:rPr lang="ru-RU" sz="2000" b="1" dirty="0" smtClean="0">
                <a:solidFill>
                  <a:srgbClr val="002060"/>
                </a:solidFill>
                <a:latin typeface="Cambria" pitchFamily="18" charset="0"/>
              </a:rPr>
              <a:t>формирования общей культуры, развития физических, интеллектуальных, нравственных, эстетических и личностных качеств, формирования предпосылок учебной деятельности, сохранения и укрепления здоровья </a:t>
            </a:r>
            <a:r>
              <a:rPr lang="ru-RU" sz="2000" dirty="0" smtClean="0">
                <a:solidFill>
                  <a:srgbClr val="002060"/>
                </a:solidFill>
                <a:latin typeface="Cambria" pitchFamily="18" charset="0"/>
              </a:rPr>
              <a:t>детей дошкольного возраста</a:t>
            </a:r>
          </a:p>
          <a:p>
            <a:r>
              <a:rPr lang="ru-RU" sz="2000" dirty="0" smtClean="0">
                <a:solidFill>
                  <a:srgbClr val="002060"/>
                </a:solidFill>
                <a:latin typeface="Cambria" pitchFamily="18" charset="0"/>
              </a:rPr>
              <a:t> формирования </a:t>
            </a:r>
            <a:r>
              <a:rPr lang="ru-RU" sz="2000" b="1" dirty="0" smtClean="0">
                <a:solidFill>
                  <a:srgbClr val="002060"/>
                </a:solidFill>
                <a:latin typeface="Cambria" pitchFamily="18" charset="0"/>
              </a:rPr>
              <a:t>образовательной среды </a:t>
            </a:r>
            <a:r>
              <a:rPr lang="ru-RU" sz="2000" dirty="0" smtClean="0">
                <a:solidFill>
                  <a:srgbClr val="002060"/>
                </a:solidFill>
                <a:latin typeface="Cambria" pitchFamily="18" charset="0"/>
              </a:rPr>
              <a:t>дошкольного образования, обеспечивающей реализацию требований ФГОС</a:t>
            </a:r>
            <a:endParaRPr lang="ru-RU" dirty="0" smtClean="0"/>
          </a:p>
        </p:txBody>
      </p:sp>
      <p:sp>
        <p:nvSpPr>
          <p:cNvPr id="4" name="Номер слайда 3"/>
          <p:cNvSpPr>
            <a:spLocks noGrp="1"/>
          </p:cNvSpPr>
          <p:nvPr>
            <p:ph type="sldNum" sz="quarter" idx="12"/>
          </p:nvPr>
        </p:nvSpPr>
        <p:spPr/>
        <p:txBody>
          <a:bodyPr/>
          <a:lstStyle/>
          <a:p>
            <a:pPr>
              <a:defRPr/>
            </a:pPr>
            <a:fld id="{38A60654-7C85-481D-A66D-2C3FF816A55E}" type="slidenum">
              <a:rPr lang="ru-RU" smtClean="0"/>
              <a:pPr>
                <a:defRPr/>
              </a:pPr>
              <a:t>27</a:t>
            </a:fld>
            <a:endParaRPr lang="ru-RU"/>
          </a:p>
        </p:txBody>
      </p:sp>
    </p:spTree>
    <p:extLst>
      <p:ext uri="{BB962C8B-B14F-4D97-AF65-F5344CB8AC3E}">
        <p14:creationId xmlns="" xmlns:p14="http://schemas.microsoft.com/office/powerpoint/2010/main" val="22264738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611188" y="765175"/>
            <a:ext cx="8229600" cy="5043488"/>
          </a:xfrm>
        </p:spPr>
        <p:txBody>
          <a:bodyPr>
            <a:normAutofit lnSpcReduction="10000"/>
          </a:bodyPr>
          <a:lstStyle/>
          <a:p>
            <a:pPr algn="ctr" eaLnBrk="1" hangingPunct="1">
              <a:buFont typeface="Arial" charset="0"/>
              <a:buNone/>
              <a:defRPr/>
            </a:pPr>
            <a:r>
              <a:rPr lang="ru-RU" sz="2800" b="1" dirty="0" smtClean="0">
                <a:solidFill>
                  <a:srgbClr val="760000"/>
                </a:solidFill>
                <a:latin typeface="Cambria" pitchFamily="18" charset="0"/>
                <a:cs typeface="Times New Roman" pitchFamily="18" charset="0"/>
              </a:rPr>
              <a:t>     </a:t>
            </a:r>
            <a:r>
              <a:rPr lang="ru-RU" sz="4000" b="1" dirty="0" smtClean="0">
                <a:solidFill>
                  <a:srgbClr val="760000"/>
                </a:solidFill>
                <a:latin typeface="Cambria" pitchFamily="18" charset="0"/>
                <a:cs typeface="Times New Roman" pitchFamily="18" charset="0"/>
              </a:rPr>
              <a:t>Ценностные ориентации</a:t>
            </a:r>
          </a:p>
          <a:p>
            <a:pPr eaLnBrk="1" hangingPunct="1">
              <a:buClr>
                <a:schemeClr val="bg2"/>
              </a:buClr>
              <a:buFont typeface="Arial" charset="0"/>
              <a:buChar char="•"/>
              <a:defRPr/>
            </a:pPr>
            <a:r>
              <a:rPr lang="ru-RU" sz="2800" dirty="0" smtClean="0">
                <a:solidFill>
                  <a:srgbClr val="002060"/>
                </a:solidFill>
                <a:latin typeface="Cambria" pitchFamily="18" charset="0"/>
                <a:cs typeface="Times New Roman" pitchFamily="18" charset="0"/>
              </a:rPr>
              <a:t>Дошкольное детство является не периодом подготовки к школе, а </a:t>
            </a:r>
            <a:r>
              <a:rPr lang="ru-RU" sz="2800" dirty="0" smtClean="0">
                <a:solidFill>
                  <a:srgbClr val="760000"/>
                </a:solidFill>
                <a:latin typeface="Cambria" pitchFamily="18" charset="0"/>
                <a:cs typeface="Times New Roman" pitchFamily="18" charset="0"/>
              </a:rPr>
              <a:t>самоценным этапом жизни человека, </a:t>
            </a:r>
            <a:r>
              <a:rPr lang="ru-RU" sz="2800" dirty="0" smtClean="0">
                <a:solidFill>
                  <a:srgbClr val="002060"/>
                </a:solidFill>
                <a:latin typeface="Cambria" pitchFamily="18" charset="0"/>
                <a:cs typeface="Times New Roman" pitchFamily="18" charset="0"/>
              </a:rPr>
              <a:t>на котором закладываются фундаментальные личностные качества</a:t>
            </a:r>
          </a:p>
          <a:p>
            <a:pPr eaLnBrk="1" hangingPunct="1">
              <a:buClr>
                <a:schemeClr val="bg2"/>
              </a:buClr>
              <a:buFont typeface="Arial" charset="0"/>
              <a:buChar char="•"/>
              <a:defRPr/>
            </a:pPr>
            <a:r>
              <a:rPr lang="ru-RU" sz="2800" dirty="0" smtClean="0">
                <a:solidFill>
                  <a:srgbClr val="002060"/>
                </a:solidFill>
                <a:latin typeface="Cambria" pitchFamily="18" charset="0"/>
                <a:cs typeface="Times New Roman" pitchFamily="18" charset="0"/>
              </a:rPr>
              <a:t>Дошкольное образование - важнейшее условие </a:t>
            </a:r>
            <a:r>
              <a:rPr lang="ru-RU" sz="2800" dirty="0" smtClean="0">
                <a:solidFill>
                  <a:srgbClr val="760000"/>
                </a:solidFill>
                <a:latin typeface="Cambria" pitchFamily="18" charset="0"/>
                <a:cs typeface="Times New Roman" pitchFamily="18" charset="0"/>
              </a:rPr>
              <a:t>реализации потенциала развития личности, формирования  ее </a:t>
            </a:r>
            <a:r>
              <a:rPr lang="ru-RU" sz="2800" dirty="0" err="1" smtClean="0">
                <a:solidFill>
                  <a:srgbClr val="760000"/>
                </a:solidFill>
                <a:latin typeface="Cambria" pitchFamily="18" charset="0"/>
                <a:cs typeface="Times New Roman" pitchFamily="18" charset="0"/>
              </a:rPr>
              <a:t>идентичтости</a:t>
            </a:r>
            <a:r>
              <a:rPr lang="ru-RU" sz="2800" dirty="0" smtClean="0">
                <a:solidFill>
                  <a:srgbClr val="760000"/>
                </a:solidFill>
                <a:latin typeface="Cambria" pitchFamily="18" charset="0"/>
                <a:cs typeface="Times New Roman" pitchFamily="18" charset="0"/>
              </a:rPr>
              <a:t>,  базовой культуры детей, их позитивной социализации и личностного роста в условиях информационного общества</a:t>
            </a:r>
          </a:p>
          <a:p>
            <a:pPr eaLnBrk="1" hangingPunct="1">
              <a:buFont typeface="Arial" charset="0"/>
              <a:buChar char="•"/>
              <a:defRPr/>
            </a:pPr>
            <a:endParaRPr lang="ru-RU" sz="2800" dirty="0">
              <a:latin typeface="Times New Roman" pitchFamily="18" charset="0"/>
              <a:cs typeface="Times New Roman" pitchFamily="18" charset="0"/>
            </a:endParaRPr>
          </a:p>
        </p:txBody>
      </p:sp>
      <p:sp>
        <p:nvSpPr>
          <p:cNvPr id="4" name="Заголовок 2"/>
          <p:cNvSpPr>
            <a:spLocks noGrp="1"/>
          </p:cNvSpPr>
          <p:nvPr>
            <p:ph type="title"/>
          </p:nvPr>
        </p:nvSpPr>
        <p:spPr>
          <a:xfrm>
            <a:off x="5867400" y="333375"/>
            <a:ext cx="2747963" cy="390525"/>
          </a:xfrm>
        </p:spPr>
        <p:style>
          <a:lnRef idx="2">
            <a:schemeClr val="accent1"/>
          </a:lnRef>
          <a:fillRef idx="1">
            <a:schemeClr val="lt1"/>
          </a:fillRef>
          <a:effectRef idx="0">
            <a:schemeClr val="accent1"/>
          </a:effectRef>
          <a:fontRef idx="minor">
            <a:schemeClr val="dk1"/>
          </a:fontRef>
        </p:style>
        <p:txBody>
          <a:bodyPr>
            <a:normAutofit/>
          </a:bodyPr>
          <a:lstStyle/>
          <a:p>
            <a:pPr eaLnBrk="1" hangingPunct="1">
              <a:defRPr/>
            </a:pPr>
            <a:r>
              <a:rPr lang="ru-RU" sz="1800" dirty="0" smtClean="0">
                <a:latin typeface="Cambria" pitchFamily="18" charset="0"/>
              </a:rPr>
              <a:t>Методология</a:t>
            </a:r>
            <a:endParaRPr lang="ru-RU" sz="1800" dirty="0">
              <a:latin typeface="Cambria" pitchFamily="18" charset="0"/>
            </a:endParaRPr>
          </a:p>
        </p:txBody>
      </p:sp>
      <p:sp>
        <p:nvSpPr>
          <p:cNvPr id="5" name="Номер слайда 4"/>
          <p:cNvSpPr>
            <a:spLocks noGrp="1"/>
          </p:cNvSpPr>
          <p:nvPr>
            <p:ph type="sldNum" sz="quarter" idx="12"/>
          </p:nvPr>
        </p:nvSpPr>
        <p:spPr/>
        <p:txBody>
          <a:bodyPr/>
          <a:lstStyle/>
          <a:p>
            <a:pPr>
              <a:defRPr/>
            </a:pPr>
            <a:fld id="{6324F46B-3E92-4D2D-8781-E3AB04227FB6}" type="slidenum">
              <a:rPr lang="ru-RU" smtClean="0"/>
              <a:pPr>
                <a:defRPr/>
              </a:pPr>
              <a:t>28</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39552" y="2132856"/>
            <a:ext cx="8229600" cy="5475288"/>
          </a:xfrm>
        </p:spPr>
        <p:txBody>
          <a:bodyPr>
            <a:normAutofit/>
          </a:bodyPr>
          <a:lstStyle/>
          <a:p>
            <a:pPr eaLnBrk="1" hangingPunct="1">
              <a:buFont typeface="Arial" charset="0"/>
              <a:buNone/>
              <a:defRPr/>
            </a:pPr>
            <a:r>
              <a:rPr lang="ru-RU" sz="3600" dirty="0" smtClean="0">
                <a:latin typeface="Cambria" pitchFamily="18" charset="0"/>
              </a:rPr>
              <a:t>   </a:t>
            </a:r>
            <a:r>
              <a:rPr lang="ru-RU" b="1" dirty="0" smtClean="0">
                <a:solidFill>
                  <a:srgbClr val="760000"/>
                </a:solidFill>
                <a:latin typeface="Cambria" pitchFamily="18" charset="0"/>
                <a:cs typeface="Times New Roman" pitchFamily="18" charset="0"/>
              </a:rPr>
              <a:t>Преемственность</a:t>
            </a:r>
            <a:r>
              <a:rPr lang="ru-RU" b="1" dirty="0" smtClean="0">
                <a:solidFill>
                  <a:schemeClr val="accent4">
                    <a:lumMod val="50000"/>
                  </a:schemeClr>
                </a:solidFill>
                <a:latin typeface="Cambria" pitchFamily="18" charset="0"/>
                <a:cs typeface="Times New Roman" pitchFamily="18" charset="0"/>
              </a:rPr>
              <a:t> </a:t>
            </a:r>
            <a:r>
              <a:rPr lang="ru-RU" dirty="0" smtClean="0">
                <a:solidFill>
                  <a:srgbClr val="002060"/>
                </a:solidFill>
                <a:latin typeface="Cambria" pitchFamily="18" charset="0"/>
                <a:cs typeface="Times New Roman" pitchFamily="18" charset="0"/>
              </a:rPr>
              <a:t>уровней образования (единая философия образования для всех уровней образования)</a:t>
            </a:r>
          </a:p>
        </p:txBody>
      </p:sp>
      <p:sp>
        <p:nvSpPr>
          <p:cNvPr id="3" name="Номер слайда 2"/>
          <p:cNvSpPr>
            <a:spLocks noGrp="1"/>
          </p:cNvSpPr>
          <p:nvPr>
            <p:ph type="sldNum" sz="quarter" idx="12"/>
          </p:nvPr>
        </p:nvSpPr>
        <p:spPr/>
        <p:txBody>
          <a:bodyPr/>
          <a:lstStyle/>
          <a:p>
            <a:pPr>
              <a:defRPr/>
            </a:pPr>
            <a:fld id="{A3FD9856-782F-4E87-BAB1-892CD1590904}" type="slidenum">
              <a:rPr lang="ru-RU" smtClean="0"/>
              <a:pPr>
                <a:defRPr/>
              </a:pPr>
              <a:t>29</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Autofit/>
          </a:bodyPr>
          <a:lstStyle/>
          <a:p>
            <a:pPr eaLnBrk="1" hangingPunct="1">
              <a:defRPr/>
            </a:pPr>
            <a:r>
              <a:rPr lang="ru-RU" sz="2800" b="1" dirty="0" err="1" smtClean="0">
                <a:solidFill>
                  <a:srgbClr val="8E0000"/>
                </a:solidFill>
                <a:latin typeface="Cambria" pitchFamily="18" charset="0"/>
                <a:ea typeface="+mn-ea"/>
                <a:cs typeface="Times New Roman" pitchFamily="18" charset="0"/>
              </a:rPr>
              <a:t>Социокультурная</a:t>
            </a:r>
            <a:r>
              <a:rPr lang="ru-RU" sz="2800" b="1" dirty="0" smtClean="0">
                <a:solidFill>
                  <a:srgbClr val="8E0000"/>
                </a:solidFill>
                <a:latin typeface="Cambria" pitchFamily="18" charset="0"/>
                <a:ea typeface="+mn-ea"/>
                <a:cs typeface="Times New Roman" pitchFamily="18" charset="0"/>
              </a:rPr>
              <a:t> </a:t>
            </a:r>
            <a:r>
              <a:rPr lang="ru-RU" sz="2800" b="1" dirty="0">
                <a:solidFill>
                  <a:srgbClr val="8E0000"/>
                </a:solidFill>
                <a:latin typeface="Cambria" pitchFamily="18" charset="0"/>
                <a:ea typeface="+mn-ea"/>
                <a:cs typeface="Times New Roman" pitchFamily="18" charset="0"/>
              </a:rPr>
              <a:t>ситуация развития ребенка дошкольного возраста </a:t>
            </a:r>
            <a:r>
              <a:rPr lang="ru-RU" sz="2800" b="1" dirty="0" smtClean="0">
                <a:solidFill>
                  <a:srgbClr val="8E0000"/>
                </a:solidFill>
                <a:latin typeface="Cambria" pitchFamily="18" charset="0"/>
                <a:ea typeface="+mn-ea"/>
                <a:cs typeface="Times New Roman" pitchFamily="18" charset="0"/>
              </a:rPr>
              <a:t/>
            </a:r>
            <a:br>
              <a:rPr lang="ru-RU" sz="2800" b="1" dirty="0" smtClean="0">
                <a:solidFill>
                  <a:srgbClr val="8E0000"/>
                </a:solidFill>
                <a:latin typeface="Cambria" pitchFamily="18" charset="0"/>
                <a:ea typeface="+mn-ea"/>
                <a:cs typeface="Times New Roman" pitchFamily="18" charset="0"/>
              </a:rPr>
            </a:br>
            <a:r>
              <a:rPr lang="en-US" sz="2800" b="1" dirty="0" smtClean="0">
                <a:solidFill>
                  <a:srgbClr val="8E0000"/>
                </a:solidFill>
                <a:latin typeface="Cambria" pitchFamily="18" charset="0"/>
                <a:ea typeface="+mn-ea"/>
                <a:cs typeface="Times New Roman" pitchFamily="18" charset="0"/>
              </a:rPr>
              <a:t/>
            </a:r>
            <a:br>
              <a:rPr lang="en-US" sz="2800" b="1" dirty="0" smtClean="0">
                <a:solidFill>
                  <a:srgbClr val="8E0000"/>
                </a:solidFill>
                <a:latin typeface="Cambria" pitchFamily="18" charset="0"/>
                <a:ea typeface="+mn-ea"/>
                <a:cs typeface="Times New Roman" pitchFamily="18" charset="0"/>
              </a:rPr>
            </a:br>
            <a:r>
              <a:rPr lang="ru-RU" sz="2800" b="1" dirty="0" smtClean="0">
                <a:solidFill>
                  <a:srgbClr val="002060"/>
                </a:solidFill>
                <a:latin typeface="Cambria" pitchFamily="18" charset="0"/>
                <a:ea typeface="+mn-ea"/>
                <a:cs typeface="Times New Roman" pitchFamily="18" charset="0"/>
              </a:rPr>
              <a:t>вызовы </a:t>
            </a:r>
            <a:r>
              <a:rPr lang="ru-RU" sz="2800" b="1" dirty="0">
                <a:solidFill>
                  <a:srgbClr val="002060"/>
                </a:solidFill>
                <a:latin typeface="Cambria" pitchFamily="18" charset="0"/>
                <a:ea typeface="+mn-ea"/>
                <a:cs typeface="Times New Roman" pitchFamily="18" charset="0"/>
              </a:rPr>
              <a:t>и перспективы</a:t>
            </a:r>
          </a:p>
        </p:txBody>
      </p:sp>
      <p:sp>
        <p:nvSpPr>
          <p:cNvPr id="5" name="Объект 2"/>
          <p:cNvSpPr>
            <a:spLocks noGrp="1"/>
          </p:cNvSpPr>
          <p:nvPr>
            <p:ph idx="1"/>
          </p:nvPr>
        </p:nvSpPr>
        <p:spPr>
          <a:xfrm>
            <a:off x="395536" y="1412776"/>
            <a:ext cx="8229600" cy="4525963"/>
          </a:xfrm>
        </p:spPr>
        <p:txBody>
          <a:bodyPr>
            <a:normAutofit fontScale="92500" lnSpcReduction="10000"/>
          </a:bodyPr>
          <a:lstStyle/>
          <a:p>
            <a:pPr algn="just" eaLnBrk="1" hangingPunct="1">
              <a:spcBef>
                <a:spcPts val="0"/>
              </a:spcBef>
              <a:buFontTx/>
              <a:buChar char="-"/>
              <a:defRPr/>
            </a:pPr>
            <a:endParaRPr lang="ru-RU" sz="2400" dirty="0" smtClean="0">
              <a:solidFill>
                <a:srgbClr val="002060"/>
              </a:solidFill>
              <a:latin typeface="Cambria" pitchFamily="18" charset="0"/>
              <a:cs typeface="Times New Roman" pitchFamily="18" charset="0"/>
            </a:endParaRPr>
          </a:p>
          <a:p>
            <a:pPr algn="just" eaLnBrk="1" hangingPunct="1">
              <a:spcBef>
                <a:spcPts val="0"/>
              </a:spcBef>
              <a:defRPr/>
            </a:pPr>
            <a:r>
              <a:rPr lang="ru-RU" sz="2800" dirty="0" smtClean="0">
                <a:solidFill>
                  <a:srgbClr val="002060"/>
                </a:solidFill>
                <a:latin typeface="Cambria" pitchFamily="18" charset="0"/>
                <a:cs typeface="Times New Roman" pitchFamily="18" charset="0"/>
              </a:rPr>
              <a:t>неравенство  доступа </a:t>
            </a:r>
            <a:r>
              <a:rPr lang="ru-RU" sz="2800" dirty="0">
                <a:solidFill>
                  <a:srgbClr val="002060"/>
                </a:solidFill>
                <a:latin typeface="Cambria" pitchFamily="18" charset="0"/>
                <a:cs typeface="Times New Roman" pitchFamily="18" charset="0"/>
              </a:rPr>
              <a:t>к качественному </a:t>
            </a:r>
            <a:r>
              <a:rPr lang="ru-RU" sz="2800" dirty="0" smtClean="0">
                <a:solidFill>
                  <a:srgbClr val="002060"/>
                </a:solidFill>
                <a:latin typeface="Cambria" pitchFamily="18" charset="0"/>
                <a:cs typeface="Times New Roman" pitchFamily="18" charset="0"/>
              </a:rPr>
              <a:t>дошкольному образованию</a:t>
            </a:r>
          </a:p>
          <a:p>
            <a:pPr algn="just" eaLnBrk="1" hangingPunct="1">
              <a:spcBef>
                <a:spcPts val="0"/>
              </a:spcBef>
              <a:defRPr/>
            </a:pPr>
            <a:r>
              <a:rPr lang="ru-RU" sz="2800" dirty="0" smtClean="0">
                <a:solidFill>
                  <a:srgbClr val="002060"/>
                </a:solidFill>
                <a:latin typeface="Cambria" pitchFamily="18" charset="0"/>
                <a:cs typeface="Times New Roman" pitchFamily="18" charset="0"/>
              </a:rPr>
              <a:t>распад сети ведомственных дошкольных организаций</a:t>
            </a:r>
          </a:p>
          <a:p>
            <a:pPr algn="just" eaLnBrk="1" hangingPunct="1">
              <a:spcBef>
                <a:spcPts val="0"/>
              </a:spcBef>
              <a:defRPr/>
            </a:pPr>
            <a:r>
              <a:rPr lang="ru-RU" sz="2800" dirty="0" smtClean="0">
                <a:solidFill>
                  <a:srgbClr val="002060"/>
                </a:solidFill>
                <a:latin typeface="Cambria" pitchFamily="18" charset="0"/>
                <a:cs typeface="Times New Roman" pitchFamily="18" charset="0"/>
              </a:rPr>
              <a:t> фактическое отсутствие бизнес-структур,  заинтересованных в развитии и поддержке системы дошкольного образования </a:t>
            </a:r>
            <a:endParaRPr lang="ru-RU" sz="2800" dirty="0">
              <a:solidFill>
                <a:srgbClr val="002060"/>
              </a:solidFill>
              <a:latin typeface="Cambria" pitchFamily="18" charset="0"/>
              <a:cs typeface="Times New Roman" pitchFamily="18" charset="0"/>
            </a:endParaRPr>
          </a:p>
          <a:p>
            <a:pPr algn="just" eaLnBrk="1" hangingPunct="1">
              <a:spcBef>
                <a:spcPts val="0"/>
              </a:spcBef>
              <a:defRPr/>
            </a:pPr>
            <a:r>
              <a:rPr lang="ru-RU" sz="2800" dirty="0" smtClean="0">
                <a:solidFill>
                  <a:srgbClr val="002060"/>
                </a:solidFill>
                <a:latin typeface="Cambria" pitchFamily="18" charset="0"/>
                <a:cs typeface="Times New Roman" pitchFamily="18" charset="0"/>
              </a:rPr>
              <a:t>деформация </a:t>
            </a:r>
            <a:r>
              <a:rPr lang="ru-RU" sz="2800" dirty="0">
                <a:solidFill>
                  <a:srgbClr val="002060"/>
                </a:solidFill>
                <a:latin typeface="Cambria" pitchFamily="18" charset="0"/>
                <a:cs typeface="Times New Roman" pitchFamily="18" charset="0"/>
              </a:rPr>
              <a:t>традиционного уклада воспитания ребёнка в </a:t>
            </a:r>
            <a:r>
              <a:rPr lang="ru-RU" sz="2800" dirty="0" smtClean="0">
                <a:solidFill>
                  <a:srgbClr val="002060"/>
                </a:solidFill>
                <a:latin typeface="Cambria" pitchFamily="18" charset="0"/>
                <a:cs typeface="Times New Roman" pitchFamily="18" charset="0"/>
              </a:rPr>
              <a:t>семье и рост числа неполных семей, сужение родственных связей, преобладание однодетных семей и пр.</a:t>
            </a:r>
          </a:p>
          <a:p>
            <a:pPr algn="just" eaLnBrk="1" hangingPunct="1">
              <a:spcBef>
                <a:spcPts val="0"/>
              </a:spcBef>
              <a:buFontTx/>
              <a:buChar char="-"/>
              <a:defRPr/>
            </a:pPr>
            <a:endParaRPr lang="ru-RU" sz="2200" dirty="0" smtClean="0">
              <a:solidFill>
                <a:srgbClr val="002060"/>
              </a:solidFill>
            </a:endParaRPr>
          </a:p>
          <a:p>
            <a:pPr algn="ctr" eaLnBrk="1" hangingPunct="1">
              <a:spcBef>
                <a:spcPts val="0"/>
              </a:spcBef>
              <a:buFontTx/>
              <a:buChar char="-"/>
              <a:defRPr/>
            </a:pPr>
            <a:endParaRPr lang="ru-RU" sz="2200" dirty="0" smtClean="0">
              <a:solidFill>
                <a:srgbClr val="002060"/>
              </a:solidFill>
            </a:endParaRPr>
          </a:p>
          <a:p>
            <a:pPr marL="0" indent="0" eaLnBrk="1" hangingPunct="1">
              <a:buFont typeface="Arial" charset="0"/>
              <a:buNone/>
              <a:defRPr/>
            </a:pPr>
            <a:endParaRPr lang="ru-RU" sz="1600" dirty="0"/>
          </a:p>
        </p:txBody>
      </p:sp>
      <p:sp>
        <p:nvSpPr>
          <p:cNvPr id="8" name="Номер слайда 7"/>
          <p:cNvSpPr>
            <a:spLocks noGrp="1"/>
          </p:cNvSpPr>
          <p:nvPr>
            <p:ph type="sldNum" sz="quarter" idx="12"/>
          </p:nvPr>
        </p:nvSpPr>
        <p:spPr/>
        <p:txBody>
          <a:bodyPr/>
          <a:lstStyle/>
          <a:p>
            <a:pPr>
              <a:defRPr/>
            </a:pPr>
            <a:fld id="{783A10FC-4F09-46D8-A150-4A6F0E639587}" type="slidenum">
              <a:rPr lang="ru-RU" smtClean="0"/>
              <a:pPr>
                <a:defRPr/>
              </a:pPr>
              <a:t>3</a:t>
            </a:fld>
            <a:endParaRPr lang="ru-RU"/>
          </a:p>
        </p:txBody>
      </p:sp>
      <p:sp>
        <p:nvSpPr>
          <p:cNvPr id="9" name="Нижний колонтитул 8"/>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850" y="3429000"/>
            <a:ext cx="8434388" cy="3027363"/>
          </a:xfrm>
        </p:spPr>
        <p:txBody>
          <a:bodyPr>
            <a:normAutofit/>
          </a:bodyPr>
          <a:lstStyle/>
          <a:p>
            <a:pPr algn="just">
              <a:buClr>
                <a:schemeClr val="bg2"/>
              </a:buClr>
              <a:defRPr/>
            </a:pPr>
            <a:r>
              <a:rPr lang="ru-RU" sz="2000" dirty="0" smtClean="0">
                <a:solidFill>
                  <a:srgbClr val="002060"/>
                </a:solidFill>
                <a:latin typeface="Cambria" pitchFamily="18" charset="0"/>
              </a:rPr>
              <a:t>В соответствии с культурно-исторической концепцией развитие ребёнка рассматривается как   присвоение  смыслов, способов деятельности и образцов человеческой культуры, носителями которой являются взрослые. Однако ребенок не является пассивным приемником обучающих воздействий взрослого. </a:t>
            </a:r>
            <a:r>
              <a:rPr lang="ru-RU" sz="2000" b="1" dirty="0" smtClean="0">
                <a:solidFill>
                  <a:srgbClr val="8E0000"/>
                </a:solidFill>
                <a:latin typeface="Cambria" pitchFamily="18" charset="0"/>
              </a:rPr>
              <a:t>Его развитие осуществляется в процессе деятельности, в активном взаимодействии с окружающими людьми, предметами, социальной и естественной средой </a:t>
            </a:r>
            <a:endParaRPr lang="ru-RU" sz="2000" dirty="0">
              <a:solidFill>
                <a:srgbClr val="8E0000"/>
              </a:solidFill>
              <a:latin typeface="Cambria" pitchFamily="18" charset="0"/>
            </a:endParaRPr>
          </a:p>
        </p:txBody>
      </p:sp>
      <p:sp>
        <p:nvSpPr>
          <p:cNvPr id="4" name="TextBox 3"/>
          <p:cNvSpPr txBox="1"/>
          <p:nvPr/>
        </p:nvSpPr>
        <p:spPr>
          <a:xfrm>
            <a:off x="935831" y="276169"/>
            <a:ext cx="7272338" cy="1108075"/>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8900000" scaled="1"/>
            <a:tileRect/>
          </a:gradFill>
        </p:spPr>
        <p:style>
          <a:lnRef idx="3">
            <a:schemeClr val="lt1"/>
          </a:lnRef>
          <a:fillRef idx="1">
            <a:schemeClr val="accent1"/>
          </a:fillRef>
          <a:effectRef idx="1">
            <a:schemeClr val="accent1"/>
          </a:effectRef>
          <a:fontRef idx="minor">
            <a:schemeClr val="lt1"/>
          </a:fontRef>
        </p:style>
        <p:txBody>
          <a:bodyPr>
            <a:spAutoFit/>
          </a:bodyPr>
          <a:lstStyle/>
          <a:p>
            <a:pPr algn="ctr">
              <a:defRPr/>
            </a:pPr>
            <a:r>
              <a:rPr lang="ru-RU" sz="2400" b="1" dirty="0">
                <a:solidFill>
                  <a:srgbClr val="8E0000"/>
                </a:solidFill>
                <a:latin typeface="Cambria" pitchFamily="18" charset="0"/>
              </a:rPr>
              <a:t>Методологические  основы  </a:t>
            </a:r>
          </a:p>
          <a:p>
            <a:pPr algn="ctr">
              <a:defRPr/>
            </a:pPr>
            <a:r>
              <a:rPr lang="ru-RU" sz="2400" b="1" dirty="0">
                <a:solidFill>
                  <a:srgbClr val="8E0000"/>
                </a:solidFill>
                <a:latin typeface="Cambria" pitchFamily="18" charset="0"/>
              </a:rPr>
              <a:t>ФГОС дошкольного образования</a:t>
            </a:r>
          </a:p>
          <a:p>
            <a:pPr algn="ctr">
              <a:defRPr/>
            </a:pPr>
            <a:endParaRPr lang="ru-RU" b="1" dirty="0">
              <a:solidFill>
                <a:srgbClr val="8E0000"/>
              </a:solidFill>
              <a:latin typeface="Cambria" pitchFamily="18" charset="0"/>
            </a:endParaRPr>
          </a:p>
        </p:txBody>
      </p:sp>
      <p:sp>
        <p:nvSpPr>
          <p:cNvPr id="10" name="TextBox 9"/>
          <p:cNvSpPr txBox="1"/>
          <p:nvPr/>
        </p:nvSpPr>
        <p:spPr>
          <a:xfrm>
            <a:off x="611981" y="2348880"/>
            <a:ext cx="2447925" cy="923925"/>
          </a:xfrm>
          <a:prstGeom prst="rect">
            <a:avLst/>
          </a:prstGeom>
          <a:solidFill>
            <a:schemeClr val="bg1"/>
          </a:solidFill>
        </p:spPr>
        <p:style>
          <a:lnRef idx="2">
            <a:schemeClr val="accent1"/>
          </a:lnRef>
          <a:fillRef idx="1">
            <a:schemeClr val="lt1"/>
          </a:fillRef>
          <a:effectRef idx="0">
            <a:schemeClr val="accent1"/>
          </a:effectRef>
          <a:fontRef idx="minor">
            <a:schemeClr val="dk1"/>
          </a:fontRef>
        </p:style>
        <p:txBody>
          <a:bodyPr>
            <a:spAutoFit/>
          </a:bodyPr>
          <a:lstStyle/>
          <a:p>
            <a:pPr>
              <a:defRPr/>
            </a:pPr>
            <a:r>
              <a:rPr lang="ru-RU" dirty="0">
                <a:solidFill>
                  <a:srgbClr val="002060"/>
                </a:solidFill>
                <a:latin typeface="Cambria" pitchFamily="18" charset="0"/>
              </a:rPr>
              <a:t>Культурно-историческая концепция</a:t>
            </a:r>
          </a:p>
        </p:txBody>
      </p:sp>
      <p:sp>
        <p:nvSpPr>
          <p:cNvPr id="11" name="TextBox 10"/>
          <p:cNvSpPr txBox="1"/>
          <p:nvPr/>
        </p:nvSpPr>
        <p:spPr>
          <a:xfrm>
            <a:off x="6156176" y="2348880"/>
            <a:ext cx="2519362" cy="9239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ru-RU" dirty="0">
                <a:solidFill>
                  <a:srgbClr val="002060"/>
                </a:solidFill>
                <a:latin typeface="Cambria" pitchFamily="18" charset="0"/>
              </a:rPr>
              <a:t>Системно - </a:t>
            </a:r>
            <a:r>
              <a:rPr lang="ru-RU" dirty="0" err="1">
                <a:solidFill>
                  <a:srgbClr val="002060"/>
                </a:solidFill>
                <a:latin typeface="Cambria" pitchFamily="18" charset="0"/>
              </a:rPr>
              <a:t>деятельностный</a:t>
            </a:r>
            <a:r>
              <a:rPr lang="ru-RU" dirty="0">
                <a:solidFill>
                  <a:srgbClr val="002060"/>
                </a:solidFill>
                <a:latin typeface="Cambria" pitchFamily="18" charset="0"/>
              </a:rPr>
              <a:t> подход</a:t>
            </a:r>
          </a:p>
        </p:txBody>
      </p:sp>
      <p:sp>
        <p:nvSpPr>
          <p:cNvPr id="9" name="TextBox 8"/>
          <p:cNvSpPr txBox="1"/>
          <p:nvPr/>
        </p:nvSpPr>
        <p:spPr>
          <a:xfrm>
            <a:off x="3348038" y="2348879"/>
            <a:ext cx="2447925" cy="923925"/>
          </a:xfrm>
          <a:prstGeom prst="rect">
            <a:avLst/>
          </a:prstGeom>
          <a:solidFill>
            <a:schemeClr val="bg1"/>
          </a:solidFill>
        </p:spPr>
        <p:style>
          <a:lnRef idx="2">
            <a:schemeClr val="accent1"/>
          </a:lnRef>
          <a:fillRef idx="1">
            <a:schemeClr val="lt1"/>
          </a:fillRef>
          <a:effectRef idx="0">
            <a:schemeClr val="accent1"/>
          </a:effectRef>
          <a:fontRef idx="minor">
            <a:schemeClr val="dk1"/>
          </a:fontRef>
        </p:style>
        <p:txBody>
          <a:bodyPr>
            <a:spAutoFit/>
          </a:bodyPr>
          <a:lstStyle/>
          <a:p>
            <a:pPr>
              <a:defRPr/>
            </a:pPr>
            <a:r>
              <a:rPr lang="ru-RU" dirty="0">
                <a:solidFill>
                  <a:srgbClr val="002060"/>
                </a:solidFill>
                <a:latin typeface="Cambria" pitchFamily="18" charset="0"/>
              </a:rPr>
              <a:t>Концепция социального конструктивизма</a:t>
            </a:r>
          </a:p>
        </p:txBody>
      </p:sp>
      <p:sp>
        <p:nvSpPr>
          <p:cNvPr id="18" name="Стрелка вниз 17"/>
          <p:cNvSpPr/>
          <p:nvPr/>
        </p:nvSpPr>
        <p:spPr>
          <a:xfrm>
            <a:off x="6948488" y="1555749"/>
            <a:ext cx="576262"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1" name="Стрелка вниз 20"/>
          <p:cNvSpPr/>
          <p:nvPr/>
        </p:nvSpPr>
        <p:spPr>
          <a:xfrm>
            <a:off x="4116847" y="1555750"/>
            <a:ext cx="576263"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2" name="Стрелка вниз 21"/>
          <p:cNvSpPr/>
          <p:nvPr/>
        </p:nvSpPr>
        <p:spPr>
          <a:xfrm>
            <a:off x="1547813" y="1582737"/>
            <a:ext cx="576262"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 name="Номер слайда 11"/>
          <p:cNvSpPr>
            <a:spLocks noGrp="1"/>
          </p:cNvSpPr>
          <p:nvPr>
            <p:ph type="sldNum" sz="quarter" idx="12"/>
          </p:nvPr>
        </p:nvSpPr>
        <p:spPr/>
        <p:txBody>
          <a:bodyPr/>
          <a:lstStyle/>
          <a:p>
            <a:pPr>
              <a:defRPr/>
            </a:pPr>
            <a:fld id="{5AA6640B-5276-42D7-A6B9-F2E85B629FCB}" type="slidenum">
              <a:rPr lang="ru-RU" smtClean="0"/>
              <a:pPr>
                <a:defRPr/>
              </a:pPr>
              <a:t>30</a:t>
            </a:fld>
            <a:endParaRPr lang="ru-RU"/>
          </a:p>
        </p:txBody>
      </p:sp>
    </p:spTree>
    <p:extLst>
      <p:ext uri="{BB962C8B-B14F-4D97-AF65-F5344CB8AC3E}">
        <p14:creationId xmlns="" xmlns:p14="http://schemas.microsoft.com/office/powerpoint/2010/main" val="42942986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50825" y="981075"/>
            <a:ext cx="8229600" cy="4572000"/>
          </a:xfrm>
        </p:spPr>
        <p:txBody>
          <a:bodyPr>
            <a:noAutofit/>
          </a:bodyPr>
          <a:lstStyle/>
          <a:p>
            <a:pPr algn="just">
              <a:buClr>
                <a:srgbClr val="002060"/>
              </a:buClr>
              <a:defRPr/>
            </a:pPr>
            <a:r>
              <a:rPr lang="ru-RU" sz="2800" b="1" dirty="0" smtClean="0">
                <a:solidFill>
                  <a:srgbClr val="8E0000"/>
                </a:solidFill>
                <a:latin typeface="Cambria" pitchFamily="18" charset="0"/>
              </a:rPr>
              <a:t>Стратегия социального конструирования </a:t>
            </a:r>
            <a:r>
              <a:rPr lang="ru-RU" sz="2800" dirty="0" smtClean="0">
                <a:solidFill>
                  <a:srgbClr val="002060"/>
                </a:solidFill>
                <a:latin typeface="Cambria" pitchFamily="18" charset="0"/>
              </a:rPr>
              <a:t>образования задает вектор целенаправленной модернизации системы образования, в т.ч. дошкольного</a:t>
            </a:r>
          </a:p>
          <a:p>
            <a:pPr algn="just">
              <a:buClr>
                <a:srgbClr val="002060"/>
              </a:buClr>
              <a:defRPr/>
            </a:pPr>
            <a:r>
              <a:rPr lang="ru-RU" sz="2800" dirty="0" smtClean="0">
                <a:solidFill>
                  <a:srgbClr val="002060"/>
                </a:solidFill>
                <a:latin typeface="Cambria" pitchFamily="18" charset="0"/>
              </a:rPr>
              <a:t>Важным методологическим основанием является и </a:t>
            </a:r>
            <a:r>
              <a:rPr lang="ru-RU" sz="2800" b="1" dirty="0" smtClean="0">
                <a:solidFill>
                  <a:srgbClr val="8E0000"/>
                </a:solidFill>
                <a:latin typeface="Cambria" pitchFamily="18" charset="0"/>
              </a:rPr>
              <a:t>междисциплинарный подход</a:t>
            </a:r>
            <a:r>
              <a:rPr lang="ru-RU" sz="2800" dirty="0" smtClean="0">
                <a:solidFill>
                  <a:srgbClr val="8E0000"/>
                </a:solidFill>
                <a:latin typeface="Cambria" pitchFamily="18" charset="0"/>
              </a:rPr>
              <a:t>, </a:t>
            </a:r>
            <a:r>
              <a:rPr lang="ru-RU" sz="2800" dirty="0" smtClean="0">
                <a:solidFill>
                  <a:srgbClr val="002060"/>
                </a:solidFill>
                <a:latin typeface="Cambria" pitchFamily="18" charset="0"/>
              </a:rPr>
              <a:t>который позволяет рассматривать развитие личности ребенка в единстве его познавательных, поведенческих и эмоционально-личностных качеств</a:t>
            </a:r>
            <a:endParaRPr lang="ru-RU" sz="2800" dirty="0">
              <a:solidFill>
                <a:srgbClr val="002060"/>
              </a:solidFill>
              <a:latin typeface="Cambria" pitchFamily="18" charset="0"/>
            </a:endParaRPr>
          </a:p>
        </p:txBody>
      </p:sp>
      <p:sp>
        <p:nvSpPr>
          <p:cNvPr id="4" name="Заголовок 2"/>
          <p:cNvSpPr>
            <a:spLocks noGrp="1"/>
          </p:cNvSpPr>
          <p:nvPr>
            <p:ph type="title"/>
          </p:nvPr>
        </p:nvSpPr>
        <p:spPr>
          <a:xfrm>
            <a:off x="6227763" y="404813"/>
            <a:ext cx="2459037" cy="319087"/>
          </a:xfrm>
        </p:spPr>
        <p:style>
          <a:lnRef idx="2">
            <a:schemeClr val="accent1"/>
          </a:lnRef>
          <a:fillRef idx="1">
            <a:schemeClr val="lt1"/>
          </a:fillRef>
          <a:effectRef idx="0">
            <a:schemeClr val="accent1"/>
          </a:effectRef>
          <a:fontRef idx="minor">
            <a:schemeClr val="dk1"/>
          </a:fontRef>
        </p:style>
        <p:txBody>
          <a:bodyPr>
            <a:normAutofit fontScale="90000"/>
          </a:bodyPr>
          <a:lstStyle/>
          <a:p>
            <a:pPr>
              <a:defRPr/>
            </a:pPr>
            <a:r>
              <a:rPr lang="ru-RU" sz="1800" dirty="0" smtClean="0">
                <a:latin typeface="Cambria" pitchFamily="18" charset="0"/>
              </a:rPr>
              <a:t>Методология</a:t>
            </a:r>
            <a:endParaRPr lang="ru-RU" sz="1800" dirty="0">
              <a:latin typeface="Cambria" pitchFamily="18" charset="0"/>
            </a:endParaRPr>
          </a:p>
        </p:txBody>
      </p:sp>
      <p:sp>
        <p:nvSpPr>
          <p:cNvPr id="5" name="Номер слайда 4"/>
          <p:cNvSpPr>
            <a:spLocks noGrp="1"/>
          </p:cNvSpPr>
          <p:nvPr>
            <p:ph type="sldNum" sz="quarter" idx="12"/>
          </p:nvPr>
        </p:nvSpPr>
        <p:spPr/>
        <p:txBody>
          <a:bodyPr/>
          <a:lstStyle/>
          <a:p>
            <a:pPr>
              <a:defRPr/>
            </a:pPr>
            <a:fld id="{FE1DF2A9-FCC2-4F5C-82E6-4634EAC55FD9}" type="slidenum">
              <a:rPr lang="ru-RU" smtClean="0"/>
              <a:pPr>
                <a:defRPr/>
              </a:pPr>
              <a:t>31</a:t>
            </a:fld>
            <a:endParaRPr lang="ru-RU"/>
          </a:p>
        </p:txBody>
      </p:sp>
    </p:spTree>
    <p:extLst>
      <p:ext uri="{BB962C8B-B14F-4D97-AF65-F5344CB8AC3E}">
        <p14:creationId xmlns="" xmlns:p14="http://schemas.microsoft.com/office/powerpoint/2010/main" val="39671030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1"/>
          <p:cNvSpPr>
            <a:spLocks noGrp="1"/>
          </p:cNvSpPr>
          <p:nvPr>
            <p:ph idx="1"/>
          </p:nvPr>
        </p:nvSpPr>
        <p:spPr>
          <a:xfrm>
            <a:off x="755576" y="1484784"/>
            <a:ext cx="8229600" cy="5114925"/>
          </a:xfrm>
        </p:spPr>
        <p:txBody>
          <a:bodyPr/>
          <a:lstStyle/>
          <a:p>
            <a:pPr eaLnBrk="1" hangingPunct="1">
              <a:buClr>
                <a:srgbClr val="002060"/>
              </a:buClr>
            </a:pPr>
            <a:r>
              <a:rPr lang="ru-RU" sz="2800" dirty="0" smtClean="0">
                <a:solidFill>
                  <a:srgbClr val="002060"/>
                </a:solidFill>
                <a:latin typeface="Cambria" pitchFamily="18" charset="0"/>
                <a:cs typeface="Times New Roman" pitchFamily="18" charset="0"/>
              </a:rPr>
              <a:t>устойчивую тенденцию роста детей с ОВЗ</a:t>
            </a:r>
          </a:p>
          <a:p>
            <a:pPr>
              <a:buClr>
                <a:srgbClr val="002060"/>
              </a:buClr>
            </a:pPr>
            <a:r>
              <a:rPr lang="ru-RU" sz="2800" dirty="0" smtClean="0">
                <a:solidFill>
                  <a:srgbClr val="002060"/>
                </a:solidFill>
                <a:latin typeface="Cambria" pitchFamily="18" charset="0"/>
                <a:cs typeface="Times New Roman" pitchFamily="18" charset="0"/>
              </a:rPr>
              <a:t>семейное неблагополучие</a:t>
            </a:r>
          </a:p>
          <a:p>
            <a:pPr eaLnBrk="1" hangingPunct="1">
              <a:buClr>
                <a:srgbClr val="002060"/>
              </a:buClr>
            </a:pPr>
            <a:r>
              <a:rPr lang="ru-RU" sz="2800" dirty="0" smtClean="0">
                <a:solidFill>
                  <a:srgbClr val="002060"/>
                </a:solidFill>
                <a:latin typeface="Cambria" pitchFamily="18" charset="0"/>
                <a:cs typeface="Times New Roman" pitchFamily="18" charset="0"/>
              </a:rPr>
              <a:t>строго определенные варианты и формы организации образования каждой категории дошкольников с ОВЗ</a:t>
            </a:r>
          </a:p>
          <a:p>
            <a:pPr eaLnBrk="1" hangingPunct="1">
              <a:buClr>
                <a:srgbClr val="002060"/>
              </a:buClr>
            </a:pPr>
            <a:r>
              <a:rPr lang="ru-RU" sz="2800" dirty="0" smtClean="0">
                <a:solidFill>
                  <a:srgbClr val="002060"/>
                </a:solidFill>
                <a:latin typeface="Cambria" pitchFamily="18" charset="0"/>
                <a:cs typeface="Times New Roman" pitchFamily="18" charset="0"/>
              </a:rPr>
              <a:t>необходимость создания сетей ДОУ комбинированного вида с научно-обоснованной регламентацией взаимодействия общего и специального дошкольного образования</a:t>
            </a:r>
          </a:p>
        </p:txBody>
      </p:sp>
      <p:sp>
        <p:nvSpPr>
          <p:cNvPr id="3" name="Заголовок 2"/>
          <p:cNvSpPr>
            <a:spLocks noGrp="1"/>
          </p:cNvSpPr>
          <p:nvPr>
            <p:ph type="title"/>
          </p:nvPr>
        </p:nvSpPr>
        <p:spPr>
          <a:xfrm>
            <a:off x="1043608" y="692696"/>
            <a:ext cx="7510462" cy="612775"/>
          </a:xfrm>
        </p:spPr>
        <p:txBody>
          <a:bodyPr>
            <a:noAutofit/>
          </a:bodyPr>
          <a:lstStyle/>
          <a:p>
            <a:pPr eaLnBrk="1" hangingPunct="1">
              <a:defRPr/>
            </a:pPr>
            <a:r>
              <a:rPr lang="ru-RU" sz="3600" b="1" dirty="0" smtClean="0">
                <a:solidFill>
                  <a:srgbClr val="760000"/>
                </a:solidFill>
                <a:latin typeface="Cambria" pitchFamily="18" charset="0"/>
                <a:cs typeface="Times New Roman" pitchFamily="18" charset="0"/>
              </a:rPr>
              <a:t>ФГОС должен предусматривать</a:t>
            </a:r>
            <a:endParaRPr lang="ru-RU" sz="3600" b="1" dirty="0">
              <a:solidFill>
                <a:srgbClr val="760000"/>
              </a:solidFill>
              <a:latin typeface="Cambria" pitchFamily="18" charset="0"/>
              <a:cs typeface="Times New Roman" pitchFamily="18" charset="0"/>
            </a:endParaRPr>
          </a:p>
        </p:txBody>
      </p:sp>
      <p:sp>
        <p:nvSpPr>
          <p:cNvPr id="4" name="Заголовок 2"/>
          <p:cNvSpPr txBox="1">
            <a:spLocks/>
          </p:cNvSpPr>
          <p:nvPr/>
        </p:nvSpPr>
        <p:spPr>
          <a:xfrm>
            <a:off x="6156176" y="188640"/>
            <a:ext cx="2818656" cy="432048"/>
          </a:xfrm>
          <a:prstGeom prst="rect">
            <a:avLst/>
          </a:prstGeom>
        </p:spPr>
        <p:style>
          <a:lnRef idx="2">
            <a:schemeClr val="accent1"/>
          </a:lnRef>
          <a:fillRef idx="1">
            <a:schemeClr val="lt1"/>
          </a:fillRef>
          <a:effectRef idx="0">
            <a:schemeClr val="accent1"/>
          </a:effectRef>
          <a:fontRef idx="minor">
            <a:schemeClr val="dk1"/>
          </a:fontRef>
        </p:style>
        <p:txBody>
          <a:bodyPr anchor="b">
            <a:normAutofit fontScale="90000"/>
          </a:bodyPr>
          <a:lstStyle/>
          <a:p>
            <a:pPr fontAlgn="auto">
              <a:spcAft>
                <a:spcPts val="0"/>
              </a:spcAft>
              <a:defRPr/>
            </a:pPr>
            <a:r>
              <a:rPr lang="ru-RU" sz="2000" spc="-100">
                <a:ln w="3200">
                  <a:solidFill>
                    <a:schemeClr val="bg2">
                      <a:shade val="75000"/>
                      <a:alpha val="25000"/>
                    </a:schemeClr>
                  </a:solidFill>
                  <a:prstDash val="solid"/>
                  <a:round/>
                </a:ln>
                <a:effectLst>
                  <a:innerShdw blurRad="50800" dist="25400" dir="13500000">
                    <a:prstClr val="black">
                      <a:alpha val="70000"/>
                    </a:prstClr>
                  </a:innerShdw>
                </a:effectLst>
                <a:latin typeface="Cambria" pitchFamily="18" charset="0"/>
              </a:rPr>
              <a:t>Относительно детей с ОВЗ</a:t>
            </a:r>
            <a:endParaRPr lang="ru-RU" sz="2000" spc="-100" dirty="0">
              <a:ln w="3200">
                <a:solidFill>
                  <a:schemeClr val="bg2">
                    <a:shade val="75000"/>
                    <a:alpha val="25000"/>
                  </a:schemeClr>
                </a:solidFill>
                <a:prstDash val="solid"/>
                <a:round/>
              </a:ln>
              <a:effectLst>
                <a:innerShdw blurRad="50800" dist="25400" dir="13500000">
                  <a:prstClr val="black">
                    <a:alpha val="70000"/>
                  </a:prstClr>
                </a:innerShdw>
              </a:effectLst>
              <a:latin typeface="Cambria" pitchFamily="18" charset="0"/>
            </a:endParaRPr>
          </a:p>
        </p:txBody>
      </p:sp>
      <p:sp>
        <p:nvSpPr>
          <p:cNvPr id="5" name="Номер слайда 4"/>
          <p:cNvSpPr>
            <a:spLocks noGrp="1"/>
          </p:cNvSpPr>
          <p:nvPr>
            <p:ph type="sldNum" sz="quarter" idx="12"/>
          </p:nvPr>
        </p:nvSpPr>
        <p:spPr/>
        <p:txBody>
          <a:bodyPr/>
          <a:lstStyle/>
          <a:p>
            <a:pPr>
              <a:defRPr/>
            </a:pPr>
            <a:fld id="{EE96D778-2BA5-4477-A6D3-BF92621E550C}" type="slidenum">
              <a:rPr lang="ru-RU" smtClean="0"/>
              <a:pPr>
                <a:defRPr/>
              </a:pPr>
              <a:t>32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Содержимое 2"/>
          <p:cNvSpPr>
            <a:spLocks noGrp="1"/>
          </p:cNvSpPr>
          <p:nvPr>
            <p:ph idx="1"/>
          </p:nvPr>
        </p:nvSpPr>
        <p:spPr>
          <a:xfrm>
            <a:off x="468313" y="1773238"/>
            <a:ext cx="8229600" cy="4281487"/>
          </a:xfrm>
        </p:spPr>
        <p:txBody>
          <a:bodyPr/>
          <a:lstStyle/>
          <a:p>
            <a:pPr>
              <a:buFont typeface="Arial" pitchFamily="34" charset="0"/>
              <a:buNone/>
            </a:pPr>
            <a:r>
              <a:rPr lang="ru-RU" sz="2800" dirty="0" smtClean="0">
                <a:solidFill>
                  <a:srgbClr val="002060"/>
                </a:solidFill>
                <a:latin typeface="Cambria" pitchFamily="18" charset="0"/>
              </a:rPr>
              <a:t>    </a:t>
            </a:r>
            <a:r>
              <a:rPr lang="en-US" sz="2800" dirty="0" smtClean="0">
                <a:solidFill>
                  <a:srgbClr val="002060"/>
                </a:solidFill>
                <a:latin typeface="Cambria" pitchFamily="18" charset="0"/>
              </a:rPr>
              <a:t> </a:t>
            </a:r>
            <a:r>
              <a:rPr lang="ru-RU" sz="2800" dirty="0" smtClean="0">
                <a:solidFill>
                  <a:srgbClr val="002060"/>
                </a:solidFill>
                <a:latin typeface="Cambria" pitchFamily="18" charset="0"/>
              </a:rPr>
              <a:t>Результаты освоения ООП дошкольного образования обеспечивают полноценное развитие детей дошкольного возраста,  необходимый и достаточный уровень развития ребенка для успешного освоения им образовательной программы следующего уровня общего образования</a:t>
            </a:r>
          </a:p>
          <a:p>
            <a:pPr>
              <a:buFont typeface="Arial" pitchFamily="34" charset="0"/>
              <a:buNone/>
            </a:pPr>
            <a:r>
              <a:rPr lang="ru-RU" dirty="0" smtClean="0">
                <a:solidFill>
                  <a:srgbClr val="002060"/>
                </a:solidFill>
                <a:latin typeface="Cambria" pitchFamily="18" charset="0"/>
              </a:rPr>
              <a:t> </a:t>
            </a:r>
          </a:p>
        </p:txBody>
      </p:sp>
      <p:sp>
        <p:nvSpPr>
          <p:cNvPr id="7171" name="Заголовок 1"/>
          <p:cNvSpPr>
            <a:spLocks noGrp="1"/>
          </p:cNvSpPr>
          <p:nvPr>
            <p:ph type="title"/>
          </p:nvPr>
        </p:nvSpPr>
        <p:spPr>
          <a:xfrm>
            <a:off x="468313" y="476250"/>
            <a:ext cx="8229600" cy="1008063"/>
          </a:xfrm>
        </p:spPr>
        <p:txBody>
          <a:bodyPr>
            <a:normAutofit fontScale="90000"/>
          </a:bodyPr>
          <a:lstStyle/>
          <a:p>
            <a:pPr eaLnBrk="1" hangingPunct="1">
              <a:defRPr/>
            </a:pPr>
            <a:r>
              <a:rPr lang="ru-RU" sz="3200" b="1" dirty="0" smtClean="0">
                <a:solidFill>
                  <a:schemeClr val="accent2">
                    <a:lumMod val="75000"/>
                  </a:schemeClr>
                </a:solidFill>
                <a:latin typeface="Cambria" pitchFamily="18" charset="0"/>
              </a:rPr>
              <a:t>ФГОС</a:t>
            </a:r>
            <a:r>
              <a:rPr lang="ru-RU" sz="3200" b="1" dirty="0" smtClean="0">
                <a:solidFill>
                  <a:schemeClr val="tx2"/>
                </a:solidFill>
                <a:latin typeface="Cambria" pitchFamily="18" charset="0"/>
              </a:rPr>
              <a:t/>
            </a:r>
            <a:br>
              <a:rPr lang="ru-RU" sz="3200" b="1" dirty="0" smtClean="0">
                <a:solidFill>
                  <a:schemeClr val="tx2"/>
                </a:solidFill>
                <a:latin typeface="Cambria" pitchFamily="18" charset="0"/>
              </a:rPr>
            </a:br>
            <a:r>
              <a:rPr lang="en-US" sz="3200" b="1" dirty="0" smtClean="0">
                <a:solidFill>
                  <a:schemeClr val="tx2"/>
                </a:solidFill>
                <a:latin typeface="Cambria" pitchFamily="18" charset="0"/>
              </a:rPr>
              <a:t> </a:t>
            </a:r>
            <a:r>
              <a:rPr lang="ru-RU" sz="3200" b="1" dirty="0" smtClean="0">
                <a:solidFill>
                  <a:srgbClr val="002060"/>
                </a:solidFill>
                <a:latin typeface="Cambria" pitchFamily="18" charset="0"/>
              </a:rPr>
              <a:t>ТРЕБОВАНИЯ К РЕЗУЛЬТАТАМ</a:t>
            </a:r>
            <a:endParaRPr lang="ru-RU" sz="3200" dirty="0" smtClean="0">
              <a:solidFill>
                <a:srgbClr val="002060"/>
              </a:solidFill>
              <a:latin typeface="Cambria" pitchFamily="18" charset="0"/>
            </a:endParaRPr>
          </a:p>
        </p:txBody>
      </p:sp>
      <p:sp>
        <p:nvSpPr>
          <p:cNvPr id="4" name="Номер слайда 3"/>
          <p:cNvSpPr>
            <a:spLocks noGrp="1"/>
          </p:cNvSpPr>
          <p:nvPr>
            <p:ph type="sldNum" sz="quarter" idx="12"/>
          </p:nvPr>
        </p:nvSpPr>
        <p:spPr/>
        <p:txBody>
          <a:bodyPr/>
          <a:lstStyle/>
          <a:p>
            <a:pPr>
              <a:defRPr/>
            </a:pPr>
            <a:fld id="{0582C2DD-3B22-43C4-A6B1-2F69FD3780A5}" type="slidenum">
              <a:rPr lang="ru-RU" smtClean="0"/>
              <a:pPr>
                <a:defRPr/>
              </a:pPr>
              <a:t>33</a:t>
            </a:fld>
            <a:endParaRPr lang="ru-RU"/>
          </a:p>
        </p:txBody>
      </p:sp>
    </p:spTree>
    <p:extLst>
      <p:ext uri="{BB962C8B-B14F-4D97-AF65-F5344CB8AC3E}">
        <p14:creationId xmlns="" xmlns:p14="http://schemas.microsoft.com/office/powerpoint/2010/main" val="7109813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468313" y="620713"/>
            <a:ext cx="8280400" cy="5680075"/>
          </a:xfrm>
        </p:spPr>
        <p:txBody>
          <a:bodyPr lIns="64291" tIns="32146" rIns="64291" bIns="32146"/>
          <a:lstStyle/>
          <a:p>
            <a:pPr marL="625056" algn="ctr" eaLnBrk="1" hangingPunct="1">
              <a:buFont typeface="Arial" charset="0"/>
              <a:buNone/>
              <a:defRPr/>
            </a:pPr>
            <a:r>
              <a:rPr lang="ru-RU" sz="3400" b="1" dirty="0" smtClean="0">
                <a:solidFill>
                  <a:srgbClr val="760000"/>
                </a:solidFill>
                <a:latin typeface="Cambria" pitchFamily="18" charset="0"/>
              </a:rPr>
              <a:t>Требования к оцениванию</a:t>
            </a:r>
          </a:p>
          <a:p>
            <a:pPr marL="625056" eaLnBrk="1" hangingPunct="1">
              <a:buClr>
                <a:srgbClr val="002060"/>
              </a:buClr>
              <a:buFont typeface="Arial" charset="0"/>
              <a:buChar char="•"/>
              <a:defRPr/>
            </a:pPr>
            <a:r>
              <a:rPr lang="ru-RU" sz="2100" dirty="0" smtClean="0">
                <a:solidFill>
                  <a:srgbClr val="002060"/>
                </a:solidFill>
                <a:latin typeface="Cambria" pitchFamily="18" charset="0"/>
              </a:rPr>
              <a:t>Оценивание основывается на целях образовательной программы и потребностях детей. Оценивание не должно быть самоцелью</a:t>
            </a:r>
            <a:endParaRPr lang="en-US" sz="2100" dirty="0" smtClean="0">
              <a:solidFill>
                <a:srgbClr val="002060"/>
              </a:solidFill>
              <a:latin typeface="Cambria" pitchFamily="18" charset="0"/>
            </a:endParaRPr>
          </a:p>
          <a:p>
            <a:pPr marL="625056" eaLnBrk="1" hangingPunct="1">
              <a:buClr>
                <a:srgbClr val="002060"/>
              </a:buClr>
              <a:buFont typeface="Arial" charset="0"/>
              <a:buChar char="•"/>
              <a:defRPr/>
            </a:pPr>
            <a:r>
              <a:rPr lang="ru-RU" sz="2100" dirty="0" smtClean="0">
                <a:solidFill>
                  <a:srgbClr val="002060"/>
                </a:solidFill>
                <a:latin typeface="Cambria" pitchFamily="18" charset="0"/>
              </a:rPr>
              <a:t>Наблюдение</a:t>
            </a:r>
            <a:r>
              <a:rPr lang="en-US" sz="2100" dirty="0" smtClean="0">
                <a:solidFill>
                  <a:srgbClr val="002060"/>
                </a:solidFill>
                <a:latin typeface="Cambria" pitchFamily="18" charset="0"/>
              </a:rPr>
              <a:t>, </a:t>
            </a:r>
            <a:r>
              <a:rPr lang="ru-RU" sz="2100" dirty="0" smtClean="0">
                <a:solidFill>
                  <a:srgbClr val="002060"/>
                </a:solidFill>
                <a:latin typeface="Cambria" pitchFamily="18" charset="0"/>
              </a:rPr>
              <a:t>запись</a:t>
            </a:r>
            <a:r>
              <a:rPr lang="en-US" sz="2100" dirty="0" smtClean="0">
                <a:solidFill>
                  <a:srgbClr val="002060"/>
                </a:solidFill>
                <a:latin typeface="Cambria" pitchFamily="18" charset="0"/>
              </a:rPr>
              <a:t> </a:t>
            </a:r>
            <a:r>
              <a:rPr lang="ru-RU" sz="2100" dirty="0" smtClean="0">
                <a:solidFill>
                  <a:srgbClr val="002060"/>
                </a:solidFill>
                <a:latin typeface="Cambria" pitchFamily="18" charset="0"/>
              </a:rPr>
              <a:t>и анализ (а не тестирование) изменений (новообразований) личности - основные методы оценивания в дошкольном образовательном учреждении</a:t>
            </a:r>
            <a:endParaRPr lang="en-US" sz="2100" dirty="0" smtClean="0">
              <a:solidFill>
                <a:srgbClr val="002060"/>
              </a:solidFill>
              <a:latin typeface="Cambria" pitchFamily="18" charset="0"/>
            </a:endParaRPr>
          </a:p>
          <a:p>
            <a:pPr marL="625056" eaLnBrk="1" hangingPunct="1">
              <a:buClr>
                <a:srgbClr val="002060"/>
              </a:buClr>
              <a:buFont typeface="Arial" charset="0"/>
              <a:buChar char="•"/>
              <a:defRPr/>
            </a:pPr>
            <a:r>
              <a:rPr lang="ru-RU" sz="2100" dirty="0" smtClean="0">
                <a:solidFill>
                  <a:srgbClr val="002060"/>
                </a:solidFill>
                <a:latin typeface="Cambria" pitchFamily="18" charset="0"/>
              </a:rPr>
              <a:t>Оценивание должно вестись непрерывно в течение года</a:t>
            </a:r>
            <a:r>
              <a:rPr lang="en-US" sz="2100" dirty="0" smtClean="0">
                <a:solidFill>
                  <a:srgbClr val="002060"/>
                </a:solidFill>
                <a:latin typeface="Cambria" pitchFamily="18" charset="0"/>
              </a:rPr>
              <a:t>. </a:t>
            </a:r>
          </a:p>
          <a:p>
            <a:pPr marL="625056" eaLnBrk="1" hangingPunct="1">
              <a:buClr>
                <a:srgbClr val="002060"/>
              </a:buClr>
              <a:buFont typeface="Arial" charset="0"/>
              <a:buChar char="•"/>
              <a:defRPr/>
            </a:pPr>
            <a:r>
              <a:rPr lang="ru-RU" sz="2100" dirty="0" smtClean="0">
                <a:solidFill>
                  <a:srgbClr val="002060"/>
                </a:solidFill>
                <a:latin typeface="Cambria" pitchFamily="18" charset="0"/>
              </a:rPr>
              <a:t>Педагоги должны анализировать достижения детей, выявлять те области, где потенциал детей еще не раскрыт, и оказывать им соответствующую поддержку</a:t>
            </a:r>
            <a:r>
              <a:rPr lang="en-US" sz="2100" dirty="0" smtClean="0">
                <a:solidFill>
                  <a:srgbClr val="002060"/>
                </a:solidFill>
                <a:latin typeface="Cambria" pitchFamily="18" charset="0"/>
              </a:rPr>
              <a:t> </a:t>
            </a:r>
          </a:p>
          <a:p>
            <a:pPr marL="625056" eaLnBrk="1" hangingPunct="1">
              <a:buClr>
                <a:srgbClr val="002060"/>
              </a:buClr>
              <a:buFont typeface="Arial" charset="0"/>
              <a:buChar char="•"/>
              <a:defRPr/>
            </a:pPr>
            <a:r>
              <a:rPr lang="ru-RU" sz="2100" dirty="0" smtClean="0">
                <a:solidFill>
                  <a:srgbClr val="002060"/>
                </a:solidFill>
                <a:latin typeface="Cambria" pitchFamily="18" charset="0"/>
              </a:rPr>
              <a:t>Педагоги должны систематически информировать родителей о результатах оценивания в дружелюбной манере</a:t>
            </a:r>
          </a:p>
          <a:p>
            <a:pPr marL="625056" eaLnBrk="1" hangingPunct="1">
              <a:buClr>
                <a:srgbClr val="002060"/>
              </a:buClr>
              <a:buFont typeface="Arial" charset="0"/>
              <a:buChar char="•"/>
              <a:defRPr/>
            </a:pPr>
            <a:r>
              <a:rPr lang="ru-RU" sz="2100" dirty="0" smtClean="0">
                <a:solidFill>
                  <a:srgbClr val="002060"/>
                </a:solidFill>
                <a:latin typeface="Cambria" pitchFamily="18" charset="0"/>
              </a:rPr>
              <a:t>Педагог- помощник родителям</a:t>
            </a:r>
            <a:r>
              <a:rPr lang="en-US" sz="2100" dirty="0" smtClean="0">
                <a:solidFill>
                  <a:srgbClr val="002060"/>
                </a:solidFill>
                <a:latin typeface="Cambria" pitchFamily="18" charset="0"/>
              </a:rPr>
              <a:t> </a:t>
            </a:r>
          </a:p>
        </p:txBody>
      </p:sp>
      <p:sp>
        <p:nvSpPr>
          <p:cNvPr id="3" name="Номер слайда 2"/>
          <p:cNvSpPr>
            <a:spLocks noGrp="1"/>
          </p:cNvSpPr>
          <p:nvPr>
            <p:ph type="sldNum" sz="quarter" idx="12"/>
          </p:nvPr>
        </p:nvSpPr>
        <p:spPr/>
        <p:txBody>
          <a:bodyPr/>
          <a:lstStyle/>
          <a:p>
            <a:pPr>
              <a:defRPr/>
            </a:pPr>
            <a:fld id="{1398A3A4-9D7D-40EB-ACD3-E3823FDE1E1F}" type="slidenum">
              <a:rPr lang="ru-RU" smtClean="0"/>
              <a:pPr>
                <a:defRPr/>
              </a:pPr>
              <a:t>34</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Содержимое 2"/>
          <p:cNvSpPr>
            <a:spLocks noGrp="1"/>
          </p:cNvSpPr>
          <p:nvPr>
            <p:ph idx="1"/>
          </p:nvPr>
        </p:nvSpPr>
        <p:spPr>
          <a:xfrm>
            <a:off x="755576" y="1772816"/>
            <a:ext cx="7632700" cy="3528391"/>
          </a:xfrm>
        </p:spPr>
        <p:txBody>
          <a:bodyPr lIns="64291" tIns="32146" rIns="64291" bIns="32146"/>
          <a:lstStyle/>
          <a:p>
            <a:pPr>
              <a:buClr>
                <a:schemeClr val="tx2"/>
              </a:buClr>
            </a:pPr>
            <a:r>
              <a:rPr lang="ru-RU" sz="2800" dirty="0" smtClean="0">
                <a:solidFill>
                  <a:srgbClr val="002060"/>
                </a:solidFill>
                <a:latin typeface="Cambria" pitchFamily="18" charset="0"/>
              </a:rPr>
              <a:t>качество основной образовательной программы дошкольного образования</a:t>
            </a:r>
          </a:p>
          <a:p>
            <a:pPr>
              <a:buClr>
                <a:schemeClr val="tx2"/>
              </a:buClr>
            </a:pPr>
            <a:r>
              <a:rPr lang="ru-RU" sz="2800" dirty="0" smtClean="0">
                <a:solidFill>
                  <a:srgbClr val="002060"/>
                </a:solidFill>
                <a:latin typeface="Cambria" pitchFamily="18" charset="0"/>
              </a:rPr>
              <a:t>развивающая образовательная среда, профессионализм педагогических работников</a:t>
            </a:r>
          </a:p>
          <a:p>
            <a:pPr>
              <a:buClr>
                <a:schemeClr val="tx2"/>
              </a:buClr>
            </a:pPr>
            <a:r>
              <a:rPr lang="ru-RU" sz="2800" dirty="0" smtClean="0">
                <a:solidFill>
                  <a:srgbClr val="002060"/>
                </a:solidFill>
                <a:latin typeface="Cambria" pitchFamily="18" charset="0"/>
              </a:rPr>
              <a:t> ожидаемые результаты обучения</a:t>
            </a:r>
          </a:p>
        </p:txBody>
      </p:sp>
      <p:sp>
        <p:nvSpPr>
          <p:cNvPr id="7171" name="Заголовок 1"/>
          <p:cNvSpPr>
            <a:spLocks noGrp="1"/>
          </p:cNvSpPr>
          <p:nvPr>
            <p:ph type="title"/>
          </p:nvPr>
        </p:nvSpPr>
        <p:spPr>
          <a:xfrm>
            <a:off x="467544" y="188640"/>
            <a:ext cx="8229600" cy="1219200"/>
          </a:xfrm>
        </p:spPr>
        <p:txBody>
          <a:bodyPr lIns="64291" tIns="32146" rIns="64291" bIns="32146">
            <a:normAutofit/>
          </a:bodyPr>
          <a:lstStyle/>
          <a:p>
            <a:pPr eaLnBrk="1" hangingPunct="1">
              <a:defRPr/>
            </a:pPr>
            <a:r>
              <a:rPr lang="ru-RU" sz="4600" b="1" dirty="0" smtClean="0">
                <a:solidFill>
                  <a:srgbClr val="8E0000"/>
                </a:solidFill>
                <a:latin typeface="Cambria" pitchFamily="18" charset="0"/>
              </a:rPr>
              <a:t>Что оценивается?</a:t>
            </a:r>
          </a:p>
        </p:txBody>
      </p:sp>
      <p:sp>
        <p:nvSpPr>
          <p:cNvPr id="4" name="Номер слайда 3"/>
          <p:cNvSpPr>
            <a:spLocks noGrp="1"/>
          </p:cNvSpPr>
          <p:nvPr>
            <p:ph type="sldNum" sz="quarter" idx="12"/>
          </p:nvPr>
        </p:nvSpPr>
        <p:spPr/>
        <p:txBody>
          <a:bodyPr/>
          <a:lstStyle/>
          <a:p>
            <a:pPr>
              <a:defRPr/>
            </a:pPr>
            <a:fld id="{1FB053B6-B18A-4E8C-A00B-42B76B7F29D7}" type="slidenum">
              <a:rPr lang="ru-RU" smtClean="0"/>
              <a:pPr>
                <a:defRPr/>
              </a:pPr>
              <a:t>35</a:t>
            </a:fld>
            <a:endParaRPr lang="ru-RU"/>
          </a:p>
        </p:txBody>
      </p:sp>
    </p:spTree>
    <p:extLst>
      <p:ext uri="{BB962C8B-B14F-4D97-AF65-F5344CB8AC3E}">
        <p14:creationId xmlns="" xmlns:p14="http://schemas.microsoft.com/office/powerpoint/2010/main" val="5844142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3"/>
          <p:cNvSpPr>
            <a:spLocks noGrp="1"/>
          </p:cNvSpPr>
          <p:nvPr>
            <p:ph type="title"/>
          </p:nvPr>
        </p:nvSpPr>
        <p:spPr>
          <a:xfrm>
            <a:off x="755650" y="476250"/>
            <a:ext cx="7358063" cy="820738"/>
          </a:xfrm>
        </p:spPr>
        <p:txBody>
          <a:bodyPr lIns="64291" tIns="32146" rIns="64291" bIns="32146"/>
          <a:lstStyle/>
          <a:p>
            <a:pPr eaLnBrk="1" hangingPunct="1">
              <a:defRPr/>
            </a:pPr>
            <a:r>
              <a:rPr lang="ru-RU" b="1" dirty="0" smtClean="0">
                <a:solidFill>
                  <a:schemeClr val="accent2">
                    <a:lumMod val="75000"/>
                  </a:schemeClr>
                </a:solidFill>
                <a:latin typeface="Cambria" pitchFamily="18" charset="0"/>
              </a:rPr>
              <a:t>Цели оценивания</a:t>
            </a:r>
          </a:p>
        </p:txBody>
      </p:sp>
      <p:sp>
        <p:nvSpPr>
          <p:cNvPr id="34819" name="Rectangle 1"/>
          <p:cNvSpPr>
            <a:spLocks noGrp="1" noChangeArrowheads="1"/>
          </p:cNvSpPr>
          <p:nvPr>
            <p:ph type="body" idx="4294967295"/>
          </p:nvPr>
        </p:nvSpPr>
        <p:spPr>
          <a:xfrm>
            <a:off x="899592" y="1484784"/>
            <a:ext cx="7651750" cy="3887788"/>
          </a:xfrm>
        </p:spPr>
        <p:txBody>
          <a:bodyPr lIns="64291" tIns="32146" rIns="64291" bIns="32146">
            <a:normAutofit lnSpcReduction="10000"/>
          </a:bodyPr>
          <a:lstStyle/>
          <a:p>
            <a:pPr eaLnBrk="1" hangingPunct="1">
              <a:buFont typeface="Gill Sans"/>
              <a:buNone/>
              <a:defRPr/>
            </a:pPr>
            <a:r>
              <a:rPr lang="en-US" sz="2400" b="1" dirty="0" smtClean="0">
                <a:solidFill>
                  <a:schemeClr val="tx2"/>
                </a:solidFill>
                <a:effectLst>
                  <a:outerShdw blurRad="38100" dist="38100" dir="2700000" algn="tl">
                    <a:srgbClr val="000000">
                      <a:alpha val="43137"/>
                    </a:srgbClr>
                  </a:outerShdw>
                </a:effectLst>
                <a:latin typeface="Cambria" pitchFamily="18" charset="0"/>
              </a:rPr>
              <a:t> </a:t>
            </a:r>
            <a:r>
              <a:rPr lang="ru-RU" sz="2800" b="1" dirty="0" smtClean="0">
                <a:solidFill>
                  <a:srgbClr val="002060"/>
                </a:solidFill>
                <a:latin typeface="Cambria" pitchFamily="18" charset="0"/>
              </a:rPr>
              <a:t>Помочь педагогам</a:t>
            </a:r>
            <a:endParaRPr lang="en-US" sz="2800" b="1" dirty="0" smtClean="0">
              <a:solidFill>
                <a:srgbClr val="002060"/>
              </a:solidFill>
              <a:latin typeface="Cambria" pitchFamily="18" charset="0"/>
            </a:endParaRPr>
          </a:p>
          <a:p>
            <a:pPr eaLnBrk="1" hangingPunct="1">
              <a:buFont typeface="Gill Sans"/>
              <a:buNone/>
              <a:defRPr/>
            </a:pPr>
            <a:endParaRPr lang="ru-RU" sz="2800" b="1"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rPr>
              <a:t>определить уровень достижений детей в личностном, физическом и умственном развитии</a:t>
            </a:r>
            <a:r>
              <a:rPr lang="en-US" sz="2400" dirty="0" smtClean="0">
                <a:solidFill>
                  <a:srgbClr val="002060"/>
                </a:solidFill>
                <a:latin typeface="Cambria" pitchFamily="18" charset="0"/>
              </a:rPr>
              <a:t> </a:t>
            </a:r>
          </a:p>
          <a:p>
            <a:pPr>
              <a:buClr>
                <a:schemeClr val="tx2"/>
              </a:buClr>
              <a:defRPr/>
            </a:pPr>
            <a:r>
              <a:rPr lang="ru-RU" sz="2400" dirty="0" smtClean="0">
                <a:solidFill>
                  <a:srgbClr val="002060"/>
                </a:solidFill>
                <a:latin typeface="Cambria" pitchFamily="18" charset="0"/>
              </a:rPr>
              <a:t>как можно раньше выявить детей с ОВЗ и обеспечить их соответствующей поддержкой</a:t>
            </a:r>
            <a:endParaRPr lang="en-US" sz="2400"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rPr>
              <a:t>обеспечивать информационную поддержку родителей</a:t>
            </a:r>
            <a:endParaRPr lang="en-US" sz="2400"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rPr>
              <a:t>по мере необходимости анализировать и пересматривать образовательные стратегии</a:t>
            </a:r>
          </a:p>
        </p:txBody>
      </p:sp>
      <p:sp>
        <p:nvSpPr>
          <p:cNvPr id="4" name="Номер слайда 3"/>
          <p:cNvSpPr>
            <a:spLocks noGrp="1"/>
          </p:cNvSpPr>
          <p:nvPr>
            <p:ph type="sldNum" sz="quarter" idx="12"/>
          </p:nvPr>
        </p:nvSpPr>
        <p:spPr/>
        <p:txBody>
          <a:bodyPr/>
          <a:lstStyle/>
          <a:p>
            <a:pPr>
              <a:defRPr/>
            </a:pPr>
            <a:fld id="{DF51AA53-73AD-4D2C-908F-D7B92EB883BB}" type="slidenum">
              <a:rPr lang="ru-RU" smtClean="0"/>
              <a:pPr>
                <a:defRPr/>
              </a:pPr>
              <a:t>36</a:t>
            </a:fld>
            <a:endParaRPr lang="ru-RU"/>
          </a:p>
        </p:txBody>
      </p:sp>
    </p:spTree>
    <p:extLst>
      <p:ext uri="{BB962C8B-B14F-4D97-AF65-F5344CB8AC3E}">
        <p14:creationId xmlns="" xmlns:p14="http://schemas.microsoft.com/office/powerpoint/2010/main" val="4418354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body" idx="1"/>
          </p:nvPr>
        </p:nvSpPr>
        <p:spPr>
          <a:xfrm>
            <a:off x="827088" y="1196975"/>
            <a:ext cx="7993062" cy="4536281"/>
          </a:xfrm>
        </p:spPr>
        <p:txBody>
          <a:bodyPr lIns="64291" tIns="32146" rIns="64291" bIns="32146">
            <a:normAutofit fontScale="47500" lnSpcReduction="20000"/>
          </a:bodyPr>
          <a:lstStyle/>
          <a:p>
            <a:pPr eaLnBrk="1" hangingPunct="1">
              <a:buFont typeface="Gill Sans"/>
              <a:buNone/>
            </a:pPr>
            <a:endParaRPr lang="en-US" sz="4400" b="1" dirty="0" smtClean="0">
              <a:solidFill>
                <a:srgbClr val="002060"/>
              </a:solidFill>
              <a:latin typeface="Cambria" pitchFamily="18" charset="0"/>
            </a:endParaRPr>
          </a:p>
          <a:p>
            <a:pPr eaLnBrk="1" hangingPunct="1">
              <a:buFont typeface="Gill Sans"/>
              <a:buNone/>
            </a:pPr>
            <a:r>
              <a:rPr lang="en-US" sz="5900" b="1" dirty="0" smtClean="0">
                <a:solidFill>
                  <a:srgbClr val="002060"/>
                </a:solidFill>
                <a:latin typeface="Cambria" pitchFamily="18" charset="0"/>
              </a:rPr>
              <a:t> </a:t>
            </a:r>
            <a:r>
              <a:rPr lang="ru-RU" sz="5900" b="1" dirty="0" smtClean="0">
                <a:solidFill>
                  <a:srgbClr val="002060"/>
                </a:solidFill>
                <a:latin typeface="Cambria" pitchFamily="18" charset="0"/>
              </a:rPr>
              <a:t>Помочь  дошкольным организациям</a:t>
            </a:r>
            <a:r>
              <a:rPr lang="en-US" sz="5900" b="1" dirty="0" smtClean="0">
                <a:solidFill>
                  <a:srgbClr val="002060"/>
                </a:solidFill>
                <a:latin typeface="Cambria" pitchFamily="18" charset="0"/>
              </a:rPr>
              <a:t> </a:t>
            </a:r>
            <a:endParaRPr lang="ru-RU" sz="5900" b="1" dirty="0" smtClean="0">
              <a:solidFill>
                <a:srgbClr val="002060"/>
              </a:solidFill>
              <a:latin typeface="Cambria" pitchFamily="18" charset="0"/>
            </a:endParaRPr>
          </a:p>
          <a:p>
            <a:pPr eaLnBrk="1" hangingPunct="1">
              <a:buFont typeface="Gill Sans"/>
              <a:buNone/>
            </a:pPr>
            <a:endParaRPr lang="en-US" sz="4400" b="1" dirty="0" smtClean="0">
              <a:solidFill>
                <a:srgbClr val="002060"/>
              </a:solidFill>
              <a:latin typeface="Cambria" pitchFamily="18" charset="0"/>
              <a:ea typeface="ヒラギノ角ゴ ProN W6"/>
              <a:cs typeface="ヒラギノ角ゴ ProN W6"/>
            </a:endParaRPr>
          </a:p>
          <a:p>
            <a:pPr>
              <a:buClr>
                <a:schemeClr val="tx2"/>
              </a:buClr>
            </a:pPr>
            <a:r>
              <a:rPr lang="ru-RU" sz="4400" dirty="0" smtClean="0">
                <a:solidFill>
                  <a:srgbClr val="002060"/>
                </a:solidFill>
                <a:latin typeface="Cambria" pitchFamily="18" charset="0"/>
              </a:rPr>
              <a:t>оценить эффективность выбранной</a:t>
            </a:r>
          </a:p>
          <a:p>
            <a:pPr>
              <a:buClr>
                <a:schemeClr val="tx2"/>
              </a:buClr>
            </a:pPr>
            <a:r>
              <a:rPr lang="ru-RU" sz="4400" dirty="0" smtClean="0">
                <a:solidFill>
                  <a:srgbClr val="002060"/>
                </a:solidFill>
                <a:latin typeface="Cambria" pitchFamily="18" charset="0"/>
              </a:rPr>
              <a:t>образовательной программы</a:t>
            </a:r>
            <a:r>
              <a:rPr lang="en-US" sz="4400" dirty="0" smtClean="0">
                <a:solidFill>
                  <a:srgbClr val="002060"/>
                </a:solidFill>
                <a:latin typeface="Cambria" pitchFamily="18" charset="0"/>
              </a:rPr>
              <a:t> </a:t>
            </a:r>
          </a:p>
          <a:p>
            <a:pPr>
              <a:buClr>
                <a:schemeClr val="tx2"/>
              </a:buClr>
            </a:pPr>
            <a:r>
              <a:rPr lang="ru-RU" sz="4400" dirty="0" smtClean="0">
                <a:solidFill>
                  <a:srgbClr val="002060"/>
                </a:solidFill>
                <a:latin typeface="Cambria" pitchFamily="18" charset="0"/>
              </a:rPr>
              <a:t>оказывать поддержку педагогическим работникам в</a:t>
            </a:r>
          </a:p>
          <a:p>
            <a:pPr>
              <a:buClr>
                <a:schemeClr val="tx2"/>
              </a:buClr>
            </a:pPr>
            <a:r>
              <a:rPr lang="ru-RU" sz="4400" dirty="0" smtClean="0">
                <a:solidFill>
                  <a:srgbClr val="002060"/>
                </a:solidFill>
                <a:latin typeface="Cambria" pitchFamily="18" charset="0"/>
              </a:rPr>
              <a:t>решении проблем, возникающих при реализации</a:t>
            </a:r>
          </a:p>
          <a:p>
            <a:pPr>
              <a:buClr>
                <a:schemeClr val="tx2"/>
              </a:buClr>
            </a:pPr>
            <a:r>
              <a:rPr lang="ru-RU" sz="4400" dirty="0" smtClean="0">
                <a:solidFill>
                  <a:srgbClr val="002060"/>
                </a:solidFill>
                <a:latin typeface="Cambria" pitchFamily="18" charset="0"/>
              </a:rPr>
              <a:t>образовательной программы</a:t>
            </a:r>
            <a:endParaRPr lang="en-US" sz="4400" dirty="0" smtClean="0">
              <a:solidFill>
                <a:srgbClr val="002060"/>
              </a:solidFill>
              <a:latin typeface="Cambria" pitchFamily="18" charset="0"/>
            </a:endParaRPr>
          </a:p>
          <a:p>
            <a:pPr>
              <a:buClr>
                <a:schemeClr val="tx2"/>
              </a:buClr>
            </a:pPr>
            <a:r>
              <a:rPr lang="ru-RU" sz="4400" dirty="0" smtClean="0">
                <a:solidFill>
                  <a:srgbClr val="002060"/>
                </a:solidFill>
                <a:latin typeface="Cambria" pitchFamily="18" charset="0"/>
              </a:rPr>
              <a:t>определить  потребности образовательной организации в педагогических кадрах</a:t>
            </a:r>
            <a:r>
              <a:rPr lang="en-US" sz="4400" dirty="0" smtClean="0">
                <a:solidFill>
                  <a:srgbClr val="002060"/>
                </a:solidFill>
                <a:latin typeface="Cambria" pitchFamily="18" charset="0"/>
              </a:rPr>
              <a:t> </a:t>
            </a:r>
            <a:endParaRPr lang="ru-RU" sz="4400" dirty="0" smtClean="0">
              <a:solidFill>
                <a:srgbClr val="002060"/>
              </a:solidFill>
              <a:latin typeface="Cambria" pitchFamily="18" charset="0"/>
            </a:endParaRPr>
          </a:p>
          <a:p>
            <a:pPr>
              <a:buClr>
                <a:schemeClr val="tx2"/>
              </a:buClr>
            </a:pPr>
            <a:r>
              <a:rPr lang="ru-RU" sz="4400" dirty="0" smtClean="0">
                <a:solidFill>
                  <a:srgbClr val="002060"/>
                </a:solidFill>
                <a:latin typeface="Cambria" pitchFamily="18" charset="0"/>
              </a:rPr>
              <a:t>поддерживать реализацию образовательной программы</a:t>
            </a:r>
          </a:p>
          <a:p>
            <a:pPr>
              <a:buClr>
                <a:schemeClr val="tx2"/>
              </a:buClr>
            </a:pPr>
            <a:r>
              <a:rPr lang="ru-RU" sz="4400" dirty="0" smtClean="0">
                <a:solidFill>
                  <a:srgbClr val="002060"/>
                </a:solidFill>
                <a:latin typeface="Cambria" pitchFamily="18" charset="0"/>
              </a:rPr>
              <a:t>оценить эффективность педагогических технологий</a:t>
            </a:r>
            <a:endParaRPr lang="en-US" sz="4400" dirty="0" smtClean="0">
              <a:solidFill>
                <a:srgbClr val="002060"/>
              </a:solidFill>
              <a:latin typeface="Cambria" pitchFamily="18" charset="0"/>
            </a:endParaRPr>
          </a:p>
        </p:txBody>
      </p:sp>
      <p:sp>
        <p:nvSpPr>
          <p:cNvPr id="9219" name="Заголовок 3"/>
          <p:cNvSpPr>
            <a:spLocks noGrp="1"/>
          </p:cNvSpPr>
          <p:nvPr>
            <p:ph type="title"/>
          </p:nvPr>
        </p:nvSpPr>
        <p:spPr>
          <a:xfrm>
            <a:off x="900113" y="333375"/>
            <a:ext cx="7358062" cy="801688"/>
          </a:xfrm>
        </p:spPr>
        <p:txBody>
          <a:bodyPr lIns="64291" tIns="32146" rIns="64291" bIns="32146"/>
          <a:lstStyle/>
          <a:p>
            <a:pPr eaLnBrk="1" hangingPunct="1">
              <a:defRPr/>
            </a:pPr>
            <a:r>
              <a:rPr lang="ru-RU" b="1" dirty="0" smtClean="0">
                <a:solidFill>
                  <a:schemeClr val="accent2">
                    <a:lumMod val="75000"/>
                  </a:schemeClr>
                </a:solidFill>
                <a:latin typeface="Cambria" pitchFamily="18" charset="0"/>
              </a:rPr>
              <a:t>Цели оценивания</a:t>
            </a:r>
          </a:p>
        </p:txBody>
      </p:sp>
      <p:sp>
        <p:nvSpPr>
          <p:cNvPr id="4" name="Номер слайда 3"/>
          <p:cNvSpPr>
            <a:spLocks noGrp="1"/>
          </p:cNvSpPr>
          <p:nvPr>
            <p:ph type="sldNum" sz="quarter" idx="12"/>
          </p:nvPr>
        </p:nvSpPr>
        <p:spPr/>
        <p:txBody>
          <a:bodyPr/>
          <a:lstStyle/>
          <a:p>
            <a:pPr>
              <a:defRPr/>
            </a:pPr>
            <a:fld id="{3A1D80E1-FD45-43CA-8181-B3BB808EF4F7}" type="slidenum">
              <a:rPr lang="ru-RU" smtClean="0"/>
              <a:pPr>
                <a:defRPr/>
              </a:pPr>
              <a:t>37</a:t>
            </a:fld>
            <a:endParaRPr lang="ru-RU"/>
          </a:p>
        </p:txBody>
      </p:sp>
    </p:spTree>
    <p:extLst>
      <p:ext uri="{BB962C8B-B14F-4D97-AF65-F5344CB8AC3E}">
        <p14:creationId xmlns="" xmlns:p14="http://schemas.microsoft.com/office/powerpoint/2010/main" val="17493449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body" idx="1"/>
          </p:nvPr>
        </p:nvSpPr>
        <p:spPr>
          <a:xfrm>
            <a:off x="467544" y="1412776"/>
            <a:ext cx="8280400" cy="4608512"/>
          </a:xfrm>
        </p:spPr>
        <p:txBody>
          <a:bodyPr lIns="64291" tIns="32146" rIns="64291" bIns="32146"/>
          <a:lstStyle/>
          <a:p>
            <a:pPr eaLnBrk="1" hangingPunct="1">
              <a:buFont typeface="Arial" pitchFamily="34" charset="0"/>
              <a:buNone/>
              <a:defRPr/>
            </a:pPr>
            <a:r>
              <a:rPr lang="ru-RU" sz="2800" b="1" dirty="0" smtClean="0">
                <a:solidFill>
                  <a:srgbClr val="002060"/>
                </a:solidFill>
                <a:latin typeface="Cambria" pitchFamily="18" charset="0"/>
              </a:rPr>
              <a:t>Помочь  детям</a:t>
            </a:r>
            <a:r>
              <a:rPr lang="en-US" b="1" dirty="0" smtClean="0">
                <a:solidFill>
                  <a:srgbClr val="002060"/>
                </a:solidFill>
                <a:ea typeface="ヒラギノ角ゴ ProN W6"/>
                <a:cs typeface="ヒラギノ角ゴ ProN W6"/>
              </a:rPr>
              <a:t/>
            </a:r>
            <a:br>
              <a:rPr lang="en-US" b="1" dirty="0" smtClean="0">
                <a:solidFill>
                  <a:srgbClr val="002060"/>
                </a:solidFill>
                <a:ea typeface="ヒラギノ角ゴ ProN W6"/>
                <a:cs typeface="ヒラギノ角ゴ ProN W6"/>
              </a:rPr>
            </a:br>
            <a:r>
              <a:rPr lang="en-US" sz="2800" dirty="0" smtClean="0">
                <a:solidFill>
                  <a:srgbClr val="002060"/>
                </a:solidFill>
              </a:rPr>
              <a:t> </a:t>
            </a:r>
            <a:endParaRPr lang="ru-RU" sz="2800" dirty="0" smtClean="0">
              <a:solidFill>
                <a:srgbClr val="002060"/>
              </a:solidFill>
              <a:latin typeface="Cambria" pitchFamily="18" charset="0"/>
            </a:endParaRPr>
          </a:p>
          <a:p>
            <a:pPr>
              <a:buClr>
                <a:schemeClr val="tx2"/>
              </a:buClr>
              <a:defRPr/>
            </a:pPr>
            <a:r>
              <a:rPr lang="ru-RU" dirty="0" smtClean="0">
                <a:solidFill>
                  <a:srgbClr val="002060"/>
                </a:solidFill>
                <a:latin typeface="Cambria" pitchFamily="18" charset="0"/>
              </a:rPr>
              <a:t>оценить собственный прогресс</a:t>
            </a:r>
          </a:p>
          <a:p>
            <a:pPr>
              <a:buClr>
                <a:schemeClr val="tx2"/>
              </a:buClr>
              <a:defRPr/>
            </a:pPr>
            <a:r>
              <a:rPr lang="ru-RU" dirty="0" smtClean="0">
                <a:solidFill>
                  <a:srgbClr val="002060"/>
                </a:solidFill>
                <a:latin typeface="Cambria" pitchFamily="18" charset="0"/>
              </a:rPr>
              <a:t>понять, чему учиться и что делать</a:t>
            </a:r>
            <a:endParaRPr lang="en-US" dirty="0" smtClean="0">
              <a:solidFill>
                <a:srgbClr val="002060"/>
              </a:solidFill>
              <a:latin typeface="Cambria" pitchFamily="18" charset="0"/>
            </a:endParaRPr>
          </a:p>
          <a:p>
            <a:pPr>
              <a:buClr>
                <a:schemeClr val="tx2"/>
              </a:buClr>
              <a:defRPr/>
            </a:pPr>
            <a:r>
              <a:rPr lang="ru-RU" dirty="0" smtClean="0">
                <a:solidFill>
                  <a:srgbClr val="002060"/>
                </a:solidFill>
                <a:latin typeface="Cambria" pitchFamily="18" charset="0"/>
              </a:rPr>
              <a:t>развивать интерес к познанию </a:t>
            </a:r>
            <a:br>
              <a:rPr lang="ru-RU" dirty="0" smtClean="0">
                <a:solidFill>
                  <a:srgbClr val="002060"/>
                </a:solidFill>
                <a:latin typeface="Cambria" pitchFamily="18" charset="0"/>
              </a:rPr>
            </a:br>
            <a:endParaRPr lang="en-US" dirty="0" smtClean="0">
              <a:solidFill>
                <a:srgbClr val="002060"/>
              </a:solidFill>
              <a:latin typeface="Cambria" pitchFamily="18" charset="0"/>
            </a:endParaRPr>
          </a:p>
        </p:txBody>
      </p:sp>
      <p:sp>
        <p:nvSpPr>
          <p:cNvPr id="10243" name="Заголовок 3"/>
          <p:cNvSpPr>
            <a:spLocks noGrp="1"/>
          </p:cNvSpPr>
          <p:nvPr>
            <p:ph type="title"/>
          </p:nvPr>
        </p:nvSpPr>
        <p:spPr>
          <a:xfrm>
            <a:off x="900113" y="404813"/>
            <a:ext cx="7358062" cy="819150"/>
          </a:xfrm>
        </p:spPr>
        <p:txBody>
          <a:bodyPr lIns="64291" tIns="32146" rIns="64291" bIns="32146"/>
          <a:lstStyle/>
          <a:p>
            <a:pPr eaLnBrk="1" hangingPunct="1">
              <a:defRPr/>
            </a:pPr>
            <a:r>
              <a:rPr lang="ru-RU" b="1" dirty="0" smtClean="0">
                <a:solidFill>
                  <a:srgbClr val="8E0000"/>
                </a:solidFill>
                <a:latin typeface="Cambria" pitchFamily="18" charset="0"/>
              </a:rPr>
              <a:t>Цели оценивания</a:t>
            </a:r>
          </a:p>
        </p:txBody>
      </p:sp>
      <p:sp>
        <p:nvSpPr>
          <p:cNvPr id="4" name="Номер слайда 3"/>
          <p:cNvSpPr>
            <a:spLocks noGrp="1"/>
          </p:cNvSpPr>
          <p:nvPr>
            <p:ph type="sldNum" sz="quarter" idx="12"/>
          </p:nvPr>
        </p:nvSpPr>
        <p:spPr/>
        <p:txBody>
          <a:bodyPr/>
          <a:lstStyle/>
          <a:p>
            <a:pPr>
              <a:defRPr/>
            </a:pPr>
            <a:fld id="{E1CF51A2-6655-42D1-BD3F-06DBE86EB93B}" type="slidenum">
              <a:rPr lang="ru-RU" smtClean="0"/>
              <a:pPr>
                <a:defRPr/>
              </a:pPr>
              <a:t>38</a:t>
            </a:fld>
            <a:endParaRPr lang="ru-RU"/>
          </a:p>
        </p:txBody>
      </p:sp>
    </p:spTree>
    <p:extLst>
      <p:ext uri="{BB962C8B-B14F-4D97-AF65-F5344CB8AC3E}">
        <p14:creationId xmlns="" xmlns:p14="http://schemas.microsoft.com/office/powerpoint/2010/main" val="973718482"/>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Grp="1" noChangeArrowheads="1"/>
          </p:cNvSpPr>
          <p:nvPr>
            <p:ph type="body" idx="1"/>
          </p:nvPr>
        </p:nvSpPr>
        <p:spPr>
          <a:xfrm>
            <a:off x="683568" y="1412776"/>
            <a:ext cx="7777162" cy="4324350"/>
          </a:xfrm>
        </p:spPr>
        <p:txBody>
          <a:bodyPr lIns="64291" tIns="32146" rIns="64291" bIns="32146"/>
          <a:lstStyle/>
          <a:p>
            <a:pPr eaLnBrk="1" hangingPunct="1">
              <a:buFont typeface="Gill Sans"/>
              <a:buNone/>
              <a:defRPr/>
            </a:pPr>
            <a:r>
              <a:rPr lang="ru-RU" sz="2800" b="1" dirty="0" smtClean="0">
                <a:solidFill>
                  <a:srgbClr val="002060"/>
                </a:solidFill>
                <a:latin typeface="Cambria" pitchFamily="18" charset="0"/>
              </a:rPr>
              <a:t>Помочь родителям</a:t>
            </a:r>
            <a:endParaRPr lang="en-US" sz="2800" b="1" dirty="0" smtClean="0">
              <a:solidFill>
                <a:srgbClr val="002060"/>
              </a:solidFill>
              <a:latin typeface="Cambria" pitchFamily="18" charset="0"/>
            </a:endParaRPr>
          </a:p>
          <a:p>
            <a:pPr eaLnBrk="1" hangingPunct="1">
              <a:buFont typeface="Gill Sans"/>
              <a:buNone/>
              <a:defRPr/>
            </a:pPr>
            <a:endParaRPr lang="ru-RU" sz="1800" b="1"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ea typeface="ヒラギノ角ゴ ProN W6"/>
                <a:cs typeface="ヒラギノ角ゴ ProN W6"/>
              </a:rPr>
              <a:t>в познании мира ребенка </a:t>
            </a:r>
            <a:endParaRPr lang="en-US" sz="2400" dirty="0" smtClean="0">
              <a:solidFill>
                <a:srgbClr val="002060"/>
              </a:solidFill>
              <a:latin typeface="Cambria" pitchFamily="18" charset="0"/>
              <a:ea typeface="ヒラギノ角ゴ ProN W6"/>
              <a:cs typeface="ヒラギノ角ゴ ProN W6"/>
            </a:endParaRPr>
          </a:p>
          <a:p>
            <a:pPr>
              <a:buClr>
                <a:schemeClr val="tx2"/>
              </a:buClr>
              <a:defRPr/>
            </a:pPr>
            <a:r>
              <a:rPr lang="ru-RU" sz="2400" dirty="0" smtClean="0">
                <a:solidFill>
                  <a:srgbClr val="002060"/>
                </a:solidFill>
                <a:latin typeface="Cambria" pitchFamily="18" charset="0"/>
              </a:rPr>
              <a:t>оценить социальную компетентность ребенка</a:t>
            </a:r>
            <a:endParaRPr lang="en-US" sz="2400"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rPr>
              <a:t>понимать особенности взросления своих детей</a:t>
            </a:r>
            <a:endParaRPr lang="en-US" sz="2400" dirty="0" smtClean="0">
              <a:solidFill>
                <a:srgbClr val="002060"/>
              </a:solidFill>
              <a:latin typeface="Cambria" pitchFamily="18" charset="0"/>
            </a:endParaRPr>
          </a:p>
          <a:p>
            <a:pPr>
              <a:buClr>
                <a:schemeClr val="tx2"/>
              </a:buClr>
              <a:defRPr/>
            </a:pPr>
            <a:r>
              <a:rPr lang="ru-RU" sz="2400" dirty="0" smtClean="0">
                <a:solidFill>
                  <a:srgbClr val="002060"/>
                </a:solidFill>
                <a:latin typeface="Cambria" pitchFamily="18" charset="0"/>
              </a:rPr>
              <a:t>сформировать реалистичные ожидания по отношению к своим  детям</a:t>
            </a:r>
            <a:r>
              <a:rPr lang="en-US" sz="2400" dirty="0" smtClean="0">
                <a:solidFill>
                  <a:srgbClr val="002060"/>
                </a:solidFill>
                <a:latin typeface="Cambria" pitchFamily="18" charset="0"/>
              </a:rPr>
              <a:t> </a:t>
            </a:r>
          </a:p>
          <a:p>
            <a:pPr>
              <a:buClr>
                <a:schemeClr val="tx2"/>
              </a:buClr>
              <a:defRPr/>
            </a:pPr>
            <a:r>
              <a:rPr lang="ru-RU" sz="2400" dirty="0" smtClean="0">
                <a:solidFill>
                  <a:srgbClr val="002060"/>
                </a:solidFill>
                <a:latin typeface="Cambria" pitchFamily="18" charset="0"/>
              </a:rPr>
              <a:t>понять особенности образовательной программы и сотрудничать с педагогами в целях обеспечения детей лучшими образовательными возможностями</a:t>
            </a:r>
            <a:endParaRPr lang="en-US" sz="2400" dirty="0" smtClean="0">
              <a:solidFill>
                <a:srgbClr val="002060"/>
              </a:solidFill>
              <a:latin typeface="Cambria" pitchFamily="18" charset="0"/>
            </a:endParaRPr>
          </a:p>
        </p:txBody>
      </p:sp>
      <p:sp>
        <p:nvSpPr>
          <p:cNvPr id="11267" name="Заголовок 3"/>
          <p:cNvSpPr>
            <a:spLocks noGrp="1"/>
          </p:cNvSpPr>
          <p:nvPr>
            <p:ph type="title"/>
          </p:nvPr>
        </p:nvSpPr>
        <p:spPr>
          <a:xfrm>
            <a:off x="827088" y="404813"/>
            <a:ext cx="7358062" cy="747712"/>
          </a:xfrm>
        </p:spPr>
        <p:txBody>
          <a:bodyPr lIns="64291" tIns="32146" rIns="64291" bIns="32146"/>
          <a:lstStyle/>
          <a:p>
            <a:pPr eaLnBrk="1" hangingPunct="1">
              <a:defRPr/>
            </a:pPr>
            <a:r>
              <a:rPr lang="ru-RU" b="1" dirty="0" smtClean="0">
                <a:solidFill>
                  <a:srgbClr val="8E0000"/>
                </a:solidFill>
                <a:latin typeface="Cambria" pitchFamily="18" charset="0"/>
              </a:rPr>
              <a:t>Цели оценивания</a:t>
            </a:r>
          </a:p>
        </p:txBody>
      </p:sp>
      <p:sp>
        <p:nvSpPr>
          <p:cNvPr id="4" name="Номер слайда 3"/>
          <p:cNvSpPr>
            <a:spLocks noGrp="1"/>
          </p:cNvSpPr>
          <p:nvPr>
            <p:ph type="sldNum" sz="quarter" idx="12"/>
          </p:nvPr>
        </p:nvSpPr>
        <p:spPr/>
        <p:txBody>
          <a:bodyPr/>
          <a:lstStyle/>
          <a:p>
            <a:pPr>
              <a:defRPr/>
            </a:pPr>
            <a:fld id="{75E5A8FD-1D65-4CC4-B090-642783ECE354}" type="slidenum">
              <a:rPr lang="ru-RU" smtClean="0"/>
              <a:pPr>
                <a:defRPr/>
              </a:pPr>
              <a:t>39</a:t>
            </a:fld>
            <a:endParaRPr lang="ru-RU"/>
          </a:p>
        </p:txBody>
      </p:sp>
    </p:spTree>
    <p:extLst>
      <p:ext uri="{BB962C8B-B14F-4D97-AF65-F5344CB8AC3E}">
        <p14:creationId xmlns="" xmlns:p14="http://schemas.microsoft.com/office/powerpoint/2010/main" val="380532272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a:spLocks noGrp="1"/>
          </p:cNvSpPr>
          <p:nvPr>
            <p:ph idx="1"/>
          </p:nvPr>
        </p:nvSpPr>
        <p:spPr>
          <a:xfrm>
            <a:off x="467544" y="-243408"/>
            <a:ext cx="8229600" cy="5040313"/>
          </a:xfrm>
        </p:spPr>
        <p:txBody>
          <a:bodyPr>
            <a:noAutofit/>
          </a:bodyPr>
          <a:lstStyle/>
          <a:p>
            <a:pPr algn="just" eaLnBrk="1" hangingPunct="1">
              <a:buFontTx/>
              <a:buChar char="-"/>
              <a:defRPr/>
            </a:pPr>
            <a:endParaRPr lang="ru-RU" sz="2400" dirty="0" smtClean="0">
              <a:solidFill>
                <a:srgbClr val="002060"/>
              </a:solidFill>
              <a:latin typeface="Cambria" pitchFamily="18" charset="0"/>
            </a:endParaRPr>
          </a:p>
          <a:p>
            <a:pPr algn="just" eaLnBrk="1" hangingPunct="1">
              <a:buFont typeface="Arial" charset="0"/>
              <a:buNone/>
              <a:defRPr/>
            </a:pPr>
            <a:endParaRPr lang="ru-RU" sz="2400" dirty="0" smtClean="0">
              <a:solidFill>
                <a:srgbClr val="002060"/>
              </a:solidFill>
              <a:latin typeface="Cambria" pitchFamily="18" charset="0"/>
              <a:cs typeface="Times New Roman" pitchFamily="18" charset="0"/>
            </a:endParaRPr>
          </a:p>
          <a:p>
            <a:pPr algn="just" eaLnBrk="1" hangingPunct="1">
              <a:defRPr/>
            </a:pPr>
            <a:r>
              <a:rPr lang="ru-RU" sz="2400" dirty="0" smtClean="0">
                <a:solidFill>
                  <a:srgbClr val="002060"/>
                </a:solidFill>
                <a:latin typeface="Cambria" pitchFamily="18" charset="0"/>
                <a:cs typeface="Times New Roman" pitchFamily="18" charset="0"/>
              </a:rPr>
              <a:t>ослабление </a:t>
            </a:r>
            <a:r>
              <a:rPr lang="ru-RU" sz="2400" dirty="0">
                <a:solidFill>
                  <a:srgbClr val="002060"/>
                </a:solidFill>
                <a:latin typeface="Cambria" pitchFamily="18" charset="0"/>
                <a:cs typeface="Times New Roman" pitchFamily="18" charset="0"/>
              </a:rPr>
              <a:t>роли научных школ, ориентированных на дошкольное </a:t>
            </a:r>
            <a:r>
              <a:rPr lang="ru-RU" sz="2400" dirty="0" smtClean="0">
                <a:solidFill>
                  <a:srgbClr val="002060"/>
                </a:solidFill>
                <a:latin typeface="Cambria" pitchFamily="18" charset="0"/>
                <a:cs typeface="Times New Roman" pitchFamily="18" charset="0"/>
              </a:rPr>
              <a:t>образование</a:t>
            </a:r>
            <a:endParaRPr lang="ru-RU" sz="2400" dirty="0">
              <a:solidFill>
                <a:srgbClr val="002060"/>
              </a:solidFill>
              <a:latin typeface="Cambria" pitchFamily="18" charset="0"/>
              <a:cs typeface="Times New Roman" pitchFamily="18" charset="0"/>
            </a:endParaRPr>
          </a:p>
          <a:p>
            <a:pPr eaLnBrk="1" hangingPunct="1">
              <a:defRPr/>
            </a:pPr>
            <a:r>
              <a:rPr lang="ru-RU" sz="2400" dirty="0" smtClean="0">
                <a:solidFill>
                  <a:srgbClr val="002060"/>
                </a:solidFill>
                <a:latin typeface="Cambria" pitchFamily="18" charset="0"/>
                <a:cs typeface="Times New Roman" pitchFamily="18" charset="0"/>
              </a:rPr>
              <a:t>тенденция к переносу школьных форм и технологий  обучения на дошкольное образование, подмена в дошкольном образовании социализации  обучением</a:t>
            </a:r>
          </a:p>
          <a:p>
            <a:pPr eaLnBrk="1" hangingPunct="1">
              <a:defRPr/>
            </a:pPr>
            <a:r>
              <a:rPr lang="ru-RU" sz="2400" dirty="0" smtClean="0">
                <a:solidFill>
                  <a:srgbClr val="002060"/>
                </a:solidFill>
                <a:latin typeface="Cambria" pitchFamily="18" charset="0"/>
                <a:cs typeface="Times New Roman" pitchFamily="18" charset="0"/>
              </a:rPr>
              <a:t>увеличение числа детей группы риска, в том числе детей  с  ОВЗ и отклонениями в развитии</a:t>
            </a:r>
          </a:p>
          <a:p>
            <a:pPr eaLnBrk="1" hangingPunct="1">
              <a:defRPr/>
            </a:pPr>
            <a:r>
              <a:rPr lang="ru-RU" sz="2400" dirty="0" smtClean="0">
                <a:solidFill>
                  <a:srgbClr val="002060"/>
                </a:solidFill>
                <a:latin typeface="Cambria" pitchFamily="18" charset="0"/>
                <a:cs typeface="Times New Roman" pitchFamily="18" charset="0"/>
              </a:rPr>
              <a:t>рост числа детей мигрантов, особенно в крупных городах</a:t>
            </a:r>
          </a:p>
          <a:p>
            <a:pPr eaLnBrk="1" hangingPunct="1">
              <a:defRPr/>
            </a:pPr>
            <a:r>
              <a:rPr lang="ru-RU" sz="2400" dirty="0" smtClean="0">
                <a:solidFill>
                  <a:srgbClr val="002060"/>
                </a:solidFill>
                <a:latin typeface="Cambria" pitchFamily="18" charset="0"/>
                <a:cs typeface="Times New Roman" pitchFamily="18" charset="0"/>
              </a:rPr>
              <a:t>проблема профессиональной подготовки кадров, работающих в дошкольных образовательных организациях</a:t>
            </a:r>
          </a:p>
          <a:p>
            <a:pPr eaLnBrk="1" hangingPunct="1">
              <a:buFontTx/>
              <a:buChar char="-"/>
              <a:defRPr/>
            </a:pPr>
            <a:endParaRPr lang="ru-RU" sz="2000" dirty="0" smtClean="0"/>
          </a:p>
          <a:p>
            <a:pPr eaLnBrk="1" hangingPunct="1">
              <a:buFontTx/>
              <a:buChar char="-"/>
              <a:defRPr/>
            </a:pPr>
            <a:endParaRPr lang="ru-RU" sz="2000" dirty="0" smtClean="0"/>
          </a:p>
          <a:p>
            <a:pPr eaLnBrk="1" hangingPunct="1">
              <a:buFontTx/>
              <a:buChar char="-"/>
              <a:defRPr/>
            </a:pPr>
            <a:endParaRPr lang="ru-RU" sz="2000" dirty="0" smtClean="0"/>
          </a:p>
          <a:p>
            <a:pPr eaLnBrk="1" hangingPunct="1">
              <a:buFont typeface="Arial" charset="0"/>
              <a:buNone/>
              <a:defRPr/>
            </a:pPr>
            <a:endParaRPr lang="ru-RU" sz="2000" dirty="0"/>
          </a:p>
          <a:p>
            <a:pPr marL="0" indent="0" eaLnBrk="1" hangingPunct="1">
              <a:buFont typeface="Arial" charset="0"/>
              <a:buNone/>
              <a:defRPr/>
            </a:pPr>
            <a:endParaRPr lang="ru-RU" sz="2000" dirty="0"/>
          </a:p>
        </p:txBody>
      </p:sp>
      <p:sp>
        <p:nvSpPr>
          <p:cNvPr id="5" name="Номер слайда 4"/>
          <p:cNvSpPr>
            <a:spLocks noGrp="1"/>
          </p:cNvSpPr>
          <p:nvPr>
            <p:ph type="sldNum" sz="quarter" idx="12"/>
          </p:nvPr>
        </p:nvSpPr>
        <p:spPr/>
        <p:txBody>
          <a:bodyPr/>
          <a:lstStyle/>
          <a:p>
            <a:pPr>
              <a:defRPr/>
            </a:pPr>
            <a:fld id="{7C8AD0C9-B88D-4D79-8611-7310B9DBD906}" type="slidenum">
              <a:rPr lang="ru-RU" smtClean="0"/>
              <a:pPr>
                <a:defRPr/>
              </a:pPr>
              <a:t>4</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Прямоугольник 3"/>
          <p:cNvSpPr>
            <a:spLocks noChangeArrowheads="1"/>
          </p:cNvSpPr>
          <p:nvPr/>
        </p:nvSpPr>
        <p:spPr bwMode="auto">
          <a:xfrm>
            <a:off x="684213" y="1557338"/>
            <a:ext cx="7920037" cy="2095500"/>
          </a:xfrm>
          <a:prstGeom prst="rect">
            <a:avLst/>
          </a:prstGeom>
          <a:noFill/>
          <a:ln w="9525">
            <a:noFill/>
            <a:miter lim="800000"/>
            <a:headEnd/>
            <a:tailEnd/>
          </a:ln>
        </p:spPr>
        <p:txBody>
          <a:bodyPr lIns="64291" tIns="32146" rIns="64291" bIns="32146">
            <a:spAutoFit/>
          </a:bodyPr>
          <a:lstStyle/>
          <a:p>
            <a:pPr algn="ctr">
              <a:defRPr/>
            </a:pPr>
            <a:r>
              <a:rPr lang="ru-RU" sz="4400" b="1" dirty="0">
                <a:solidFill>
                  <a:srgbClr val="002060"/>
                </a:solidFill>
                <a:latin typeface="Cambria" pitchFamily="18" charset="0"/>
                <a:cs typeface="Arial" charset="0"/>
              </a:rPr>
              <a:t>Оценивание </a:t>
            </a:r>
            <a:r>
              <a:rPr lang="ru-RU" sz="4400" b="1" dirty="0" smtClean="0">
                <a:solidFill>
                  <a:srgbClr val="002060"/>
                </a:solidFill>
                <a:latin typeface="Cambria" pitchFamily="18" charset="0"/>
                <a:cs typeface="Arial" charset="0"/>
              </a:rPr>
              <a:t>эффективно,</a:t>
            </a:r>
          </a:p>
          <a:p>
            <a:pPr algn="ctr">
              <a:defRPr/>
            </a:pPr>
            <a:r>
              <a:rPr lang="ru-RU" sz="4400" b="1" dirty="0" smtClean="0">
                <a:solidFill>
                  <a:srgbClr val="002060"/>
                </a:solidFill>
                <a:latin typeface="Cambria" pitchFamily="18" charset="0"/>
                <a:cs typeface="Arial" charset="0"/>
              </a:rPr>
              <a:t> </a:t>
            </a:r>
            <a:r>
              <a:rPr lang="ru-RU" sz="4400" b="1" dirty="0">
                <a:solidFill>
                  <a:srgbClr val="002060"/>
                </a:solidFill>
                <a:latin typeface="Cambria" pitchFamily="18" charset="0"/>
                <a:cs typeface="Arial" charset="0"/>
              </a:rPr>
              <a:t>когда оно является </a:t>
            </a:r>
            <a:r>
              <a:rPr lang="ru-RU" sz="4400" b="1" dirty="0">
                <a:solidFill>
                  <a:srgbClr val="8E0000"/>
                </a:solidFill>
                <a:latin typeface="Cambria" pitchFamily="18" charset="0"/>
                <a:cs typeface="Arial" charset="0"/>
              </a:rPr>
              <a:t>комплексным</a:t>
            </a:r>
          </a:p>
        </p:txBody>
      </p:sp>
      <p:sp>
        <p:nvSpPr>
          <p:cNvPr id="3" name="Номер слайда 2"/>
          <p:cNvSpPr>
            <a:spLocks noGrp="1"/>
          </p:cNvSpPr>
          <p:nvPr>
            <p:ph type="sldNum" sz="quarter" idx="12"/>
          </p:nvPr>
        </p:nvSpPr>
        <p:spPr/>
        <p:txBody>
          <a:bodyPr/>
          <a:lstStyle/>
          <a:p>
            <a:pPr>
              <a:defRPr/>
            </a:pPr>
            <a:fld id="{EFDA64E3-0C71-46C0-B2CA-FBD164E88F6E}" type="slidenum">
              <a:rPr lang="ru-RU" smtClean="0"/>
              <a:pPr>
                <a:defRPr/>
              </a:pPr>
              <a:t>40</a:t>
            </a:fld>
            <a:endParaRPr lang="ru-RU"/>
          </a:p>
        </p:txBody>
      </p:sp>
    </p:spTree>
    <p:extLst>
      <p:ext uri="{BB962C8B-B14F-4D97-AF65-F5344CB8AC3E}">
        <p14:creationId xmlns="" xmlns:p14="http://schemas.microsoft.com/office/powerpoint/2010/main" val="391316616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eaLnBrk="1" hangingPunct="1">
              <a:defRPr/>
            </a:pPr>
            <a:r>
              <a:rPr lang="ru-RU" sz="3600" b="1" dirty="0" smtClean="0">
                <a:solidFill>
                  <a:srgbClr val="8E0000"/>
                </a:solidFill>
                <a:latin typeface="Cambria" pitchFamily="18" charset="0"/>
              </a:rPr>
              <a:t>ФГОС </a:t>
            </a:r>
            <a:r>
              <a:rPr lang="ru-RU" sz="3600" b="1" dirty="0" smtClean="0">
                <a:solidFill>
                  <a:schemeClr val="tx2"/>
                </a:solidFill>
                <a:latin typeface="Cambria" pitchFamily="18" charset="0"/>
              </a:rPr>
              <a:t/>
            </a:r>
            <a:br>
              <a:rPr lang="ru-RU" sz="3600" b="1" dirty="0" smtClean="0">
                <a:solidFill>
                  <a:schemeClr val="tx2"/>
                </a:solidFill>
                <a:latin typeface="Cambria" pitchFamily="18" charset="0"/>
              </a:rPr>
            </a:br>
            <a:r>
              <a:rPr lang="ru-RU" sz="3600" b="1" dirty="0" smtClean="0">
                <a:solidFill>
                  <a:srgbClr val="002060"/>
                </a:solidFill>
                <a:latin typeface="Cambria" pitchFamily="18" charset="0"/>
              </a:rPr>
              <a:t>ТРЕБОВАНИЯ К СТРУКТУРЕ ООП</a:t>
            </a:r>
            <a:endParaRPr lang="ru-RU" sz="3600" dirty="0">
              <a:solidFill>
                <a:srgbClr val="002060"/>
              </a:solidFill>
            </a:endParaRPr>
          </a:p>
        </p:txBody>
      </p:sp>
      <p:sp>
        <p:nvSpPr>
          <p:cNvPr id="32771" name="Содержимое 6"/>
          <p:cNvSpPr>
            <a:spLocks noGrp="1"/>
          </p:cNvSpPr>
          <p:nvPr>
            <p:ph idx="1"/>
          </p:nvPr>
        </p:nvSpPr>
        <p:spPr/>
        <p:txBody>
          <a:bodyPr>
            <a:normAutofit/>
          </a:bodyPr>
          <a:lstStyle/>
          <a:p>
            <a:pPr>
              <a:buFont typeface="Arial" pitchFamily="34" charset="0"/>
              <a:buNone/>
            </a:pPr>
            <a:r>
              <a:rPr lang="ru-RU" dirty="0" smtClean="0">
                <a:solidFill>
                  <a:srgbClr val="002060"/>
                </a:solidFill>
                <a:latin typeface="Cambria" pitchFamily="18" charset="0"/>
              </a:rPr>
              <a:t>    ООП дошкольного образования разрабатывается и утверждается образовательной организацией  в соответствии с требованиями, установленными ФГОС,  с учетом примерных основных образовательных программ дошкольного образования</a:t>
            </a:r>
          </a:p>
        </p:txBody>
      </p:sp>
      <p:sp>
        <p:nvSpPr>
          <p:cNvPr id="4" name="Номер слайда 3"/>
          <p:cNvSpPr>
            <a:spLocks noGrp="1"/>
          </p:cNvSpPr>
          <p:nvPr>
            <p:ph type="sldNum" sz="quarter" idx="12"/>
          </p:nvPr>
        </p:nvSpPr>
        <p:spPr/>
        <p:txBody>
          <a:bodyPr/>
          <a:lstStyle/>
          <a:p>
            <a:pPr>
              <a:defRPr/>
            </a:pPr>
            <a:fld id="{37003B94-E9A3-47A7-9D81-F973C4B250A0}" type="slidenum">
              <a:rPr lang="ru-RU" smtClean="0"/>
              <a:pPr>
                <a:defRPr/>
              </a:pPr>
              <a:t>41</a:t>
            </a:fld>
            <a:endParaRPr lang="ru-RU"/>
          </a:p>
        </p:txBody>
      </p:sp>
    </p:spTree>
    <p:extLst>
      <p:ext uri="{BB962C8B-B14F-4D97-AF65-F5344CB8AC3E}">
        <p14:creationId xmlns="" xmlns:p14="http://schemas.microsoft.com/office/powerpoint/2010/main" val="2586569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eaLnBrk="1" hangingPunct="1">
              <a:defRPr/>
            </a:pPr>
            <a:r>
              <a:rPr lang="ru-RU" sz="3600" b="1" dirty="0" smtClean="0">
                <a:solidFill>
                  <a:schemeClr val="accent2">
                    <a:lumMod val="75000"/>
                  </a:schemeClr>
                </a:solidFill>
                <a:latin typeface="Cambria" pitchFamily="18" charset="0"/>
              </a:rPr>
              <a:t>ФГОС</a:t>
            </a:r>
            <a:r>
              <a:rPr lang="ru-RU" sz="3600" b="1" dirty="0" smtClean="0">
                <a:solidFill>
                  <a:schemeClr val="accent1">
                    <a:lumMod val="75000"/>
                  </a:schemeClr>
                </a:solidFill>
                <a:latin typeface="Cambria" pitchFamily="18" charset="0"/>
              </a:rPr>
              <a:t> </a:t>
            </a:r>
            <a:r>
              <a:rPr lang="ru-RU" sz="3600" b="1" dirty="0" smtClean="0">
                <a:solidFill>
                  <a:schemeClr val="tx2"/>
                </a:solidFill>
                <a:latin typeface="Cambria" pitchFamily="18" charset="0"/>
              </a:rPr>
              <a:t/>
            </a:r>
            <a:br>
              <a:rPr lang="ru-RU" sz="3600" b="1" dirty="0" smtClean="0">
                <a:solidFill>
                  <a:schemeClr val="tx2"/>
                </a:solidFill>
                <a:latin typeface="Cambria" pitchFamily="18" charset="0"/>
              </a:rPr>
            </a:br>
            <a:r>
              <a:rPr lang="ru-RU" sz="3600" b="1" dirty="0" smtClean="0">
                <a:solidFill>
                  <a:srgbClr val="002060"/>
                </a:solidFill>
                <a:latin typeface="Cambria" pitchFamily="18" charset="0"/>
              </a:rPr>
              <a:t>ТРЕБОВАНИЯ К СТРУКТУРЕ ООП</a:t>
            </a:r>
            <a:endParaRPr lang="ru-RU" sz="3600" dirty="0">
              <a:solidFill>
                <a:srgbClr val="002060"/>
              </a:solidFill>
            </a:endParaRPr>
          </a:p>
        </p:txBody>
      </p:sp>
      <p:sp>
        <p:nvSpPr>
          <p:cNvPr id="7" name="Содержимое 6"/>
          <p:cNvSpPr>
            <a:spLocks noGrp="1"/>
          </p:cNvSpPr>
          <p:nvPr>
            <p:ph idx="1"/>
          </p:nvPr>
        </p:nvSpPr>
        <p:spPr/>
        <p:txBody>
          <a:bodyPr>
            <a:normAutofit fontScale="92500" lnSpcReduction="10000"/>
          </a:bodyPr>
          <a:lstStyle/>
          <a:p>
            <a:pPr>
              <a:buFont typeface="Arial" pitchFamily="34" charset="0"/>
              <a:buNone/>
              <a:defRPr/>
            </a:pPr>
            <a:r>
              <a:rPr lang="ru-RU" b="1" dirty="0" smtClean="0">
                <a:solidFill>
                  <a:schemeClr val="tx2">
                    <a:lumMod val="75000"/>
                  </a:schemeClr>
                </a:solidFill>
                <a:latin typeface="Cambria" pitchFamily="18" charset="0"/>
              </a:rPr>
              <a:t>Принципы:</a:t>
            </a:r>
          </a:p>
          <a:p>
            <a:pPr>
              <a:defRPr/>
            </a:pPr>
            <a:r>
              <a:rPr lang="ru-RU" sz="2400" dirty="0" err="1" smtClean="0">
                <a:solidFill>
                  <a:srgbClr val="002060"/>
                </a:solidFill>
                <a:latin typeface="Cambria" pitchFamily="18" charset="0"/>
              </a:rPr>
              <a:t>культуро</a:t>
            </a:r>
            <a:r>
              <a:rPr lang="ru-RU" sz="2400" dirty="0" smtClean="0">
                <a:solidFill>
                  <a:srgbClr val="002060"/>
                </a:solidFill>
                <a:latin typeface="Cambria" pitchFamily="18" charset="0"/>
              </a:rPr>
              <a:t> - сообразности, то есть адекватности основной образовательной программы культурным условиям, создающим отличительные особенности социальной ситуации развития ребенка</a:t>
            </a:r>
          </a:p>
          <a:p>
            <a:pPr>
              <a:defRPr/>
            </a:pPr>
            <a:r>
              <a:rPr lang="ru-RU" sz="2400" dirty="0" smtClean="0">
                <a:solidFill>
                  <a:srgbClr val="002060"/>
                </a:solidFill>
                <a:latin typeface="Cambria" pitchFamily="18" charset="0"/>
              </a:rPr>
              <a:t>конструирования образования как социальной деятельности </a:t>
            </a:r>
          </a:p>
          <a:p>
            <a:pPr>
              <a:defRPr/>
            </a:pPr>
            <a:r>
              <a:rPr lang="ru-RU" sz="2400" dirty="0" smtClean="0">
                <a:solidFill>
                  <a:srgbClr val="002060"/>
                </a:solidFill>
                <a:latin typeface="Cambria" pitchFamily="18" charset="0"/>
              </a:rPr>
              <a:t>гармоничного сочетания личностного роста и позитивной социализации детей в рамках той культуры и той среды, в которой реализуется это развитие </a:t>
            </a:r>
          </a:p>
          <a:p>
            <a:pPr>
              <a:defRPr/>
            </a:pPr>
            <a:r>
              <a:rPr lang="ru-RU" sz="2400" dirty="0" smtClean="0">
                <a:solidFill>
                  <a:srgbClr val="002060"/>
                </a:solidFill>
                <a:latin typeface="Cambria" pitchFamily="18" charset="0"/>
              </a:rPr>
              <a:t> возрастного подхода к задачам развития, интегративным качествам, необходимым и достаточным для перехода ребенка на новый этап развития</a:t>
            </a:r>
          </a:p>
        </p:txBody>
      </p:sp>
      <p:sp>
        <p:nvSpPr>
          <p:cNvPr id="4" name="Номер слайда 3"/>
          <p:cNvSpPr>
            <a:spLocks noGrp="1"/>
          </p:cNvSpPr>
          <p:nvPr>
            <p:ph type="sldNum" sz="quarter" idx="12"/>
          </p:nvPr>
        </p:nvSpPr>
        <p:spPr/>
        <p:txBody>
          <a:bodyPr/>
          <a:lstStyle/>
          <a:p>
            <a:pPr>
              <a:defRPr/>
            </a:pPr>
            <a:fld id="{F154D30D-E01C-471D-AADF-48A57B8537F6}" type="slidenum">
              <a:rPr lang="ru-RU" smtClean="0"/>
              <a:pPr>
                <a:defRPr/>
              </a:pPr>
              <a:t>42</a:t>
            </a:fld>
            <a:endParaRPr lang="ru-RU"/>
          </a:p>
        </p:txBody>
      </p:sp>
    </p:spTree>
    <p:extLst>
      <p:ext uri="{BB962C8B-B14F-4D97-AF65-F5344CB8AC3E}">
        <p14:creationId xmlns="" xmlns:p14="http://schemas.microsoft.com/office/powerpoint/2010/main" val="38022520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eaLnBrk="1" hangingPunct="1">
              <a:defRPr/>
            </a:pPr>
            <a:r>
              <a:rPr lang="ru-RU" sz="3600" b="1" dirty="0" smtClean="0">
                <a:solidFill>
                  <a:schemeClr val="accent2">
                    <a:lumMod val="75000"/>
                  </a:schemeClr>
                </a:solidFill>
                <a:latin typeface="Cambria" pitchFamily="18" charset="0"/>
              </a:rPr>
              <a:t>ФГОС</a:t>
            </a:r>
            <a:r>
              <a:rPr lang="ru-RU" sz="3600" b="1" dirty="0" smtClean="0">
                <a:solidFill>
                  <a:schemeClr val="accent1">
                    <a:lumMod val="75000"/>
                  </a:schemeClr>
                </a:solidFill>
                <a:latin typeface="Cambria" pitchFamily="18" charset="0"/>
              </a:rPr>
              <a:t> </a:t>
            </a:r>
            <a:r>
              <a:rPr lang="ru-RU" sz="3600" b="1" dirty="0" smtClean="0">
                <a:solidFill>
                  <a:schemeClr val="tx2"/>
                </a:solidFill>
                <a:latin typeface="Cambria" pitchFamily="18" charset="0"/>
              </a:rPr>
              <a:t/>
            </a:r>
            <a:br>
              <a:rPr lang="ru-RU" sz="3600" b="1" dirty="0" smtClean="0">
                <a:solidFill>
                  <a:schemeClr val="tx2"/>
                </a:solidFill>
                <a:latin typeface="Cambria" pitchFamily="18" charset="0"/>
              </a:rPr>
            </a:br>
            <a:r>
              <a:rPr lang="ru-RU" sz="3600" b="1" dirty="0" smtClean="0">
                <a:solidFill>
                  <a:srgbClr val="002060"/>
                </a:solidFill>
                <a:latin typeface="Cambria" pitchFamily="18" charset="0"/>
              </a:rPr>
              <a:t>ТРЕБОВАНИЯ К СТРУКТУРЕ ООП</a:t>
            </a:r>
            <a:endParaRPr lang="ru-RU" sz="3600" dirty="0">
              <a:solidFill>
                <a:srgbClr val="002060"/>
              </a:solidFill>
            </a:endParaRPr>
          </a:p>
        </p:txBody>
      </p:sp>
      <p:sp>
        <p:nvSpPr>
          <p:cNvPr id="34819" name="Содержимое 6"/>
          <p:cNvSpPr>
            <a:spLocks noGrp="1"/>
          </p:cNvSpPr>
          <p:nvPr>
            <p:ph idx="1"/>
          </p:nvPr>
        </p:nvSpPr>
        <p:spPr/>
        <p:txBody>
          <a:bodyPr>
            <a:normAutofit fontScale="92500"/>
          </a:bodyPr>
          <a:lstStyle/>
          <a:p>
            <a:pPr>
              <a:buFont typeface="Arial" pitchFamily="34" charset="0"/>
              <a:buNone/>
            </a:pPr>
            <a:r>
              <a:rPr lang="ru-RU" b="1" dirty="0" smtClean="0">
                <a:solidFill>
                  <a:srgbClr val="002060"/>
                </a:solidFill>
                <a:latin typeface="Cambria" pitchFamily="18" charset="0"/>
              </a:rPr>
              <a:t>Принципы:</a:t>
            </a:r>
          </a:p>
          <a:p>
            <a:r>
              <a:rPr lang="ru-RU" sz="2400" dirty="0" smtClean="0">
                <a:solidFill>
                  <a:srgbClr val="002060"/>
                </a:solidFill>
                <a:latin typeface="Cambria" pitchFamily="18" charset="0"/>
              </a:rPr>
              <a:t>креативности, обеспечивающей развитие у дошкольников способности переносить ранее сформированные навыки в ситуации самостоятельной деятельности, инициировать и поощрять потребность детей самостоятельно находить решение нестандартных задач и проблемных ситуаций</a:t>
            </a:r>
          </a:p>
          <a:p>
            <a:r>
              <a:rPr lang="ru-RU" sz="2400" dirty="0" smtClean="0">
                <a:solidFill>
                  <a:srgbClr val="002060"/>
                </a:solidFill>
                <a:latin typeface="Cambria" pitchFamily="18" charset="0"/>
              </a:rPr>
              <a:t>создания обогащенной и избыточной развивающей среды, как образовательного ресурса возрастного развития ребенка </a:t>
            </a:r>
          </a:p>
          <a:p>
            <a:r>
              <a:rPr lang="ru-RU" sz="2400" dirty="0" smtClean="0">
                <a:solidFill>
                  <a:srgbClr val="002060"/>
                </a:solidFill>
                <a:latin typeface="Cambria" pitchFamily="18" charset="0"/>
              </a:rPr>
              <a:t>учета гендерной специфики</a:t>
            </a:r>
          </a:p>
          <a:p>
            <a:r>
              <a:rPr lang="ru-RU" sz="2400" dirty="0" smtClean="0">
                <a:solidFill>
                  <a:srgbClr val="002060"/>
                </a:solidFill>
                <a:latin typeface="Cambria" pitchFamily="18" charset="0"/>
              </a:rPr>
              <a:t>преемственности с основной образовательной программой начального общего образования и др.</a:t>
            </a:r>
          </a:p>
        </p:txBody>
      </p:sp>
      <p:sp>
        <p:nvSpPr>
          <p:cNvPr id="4" name="Номер слайда 3"/>
          <p:cNvSpPr>
            <a:spLocks noGrp="1"/>
          </p:cNvSpPr>
          <p:nvPr>
            <p:ph type="sldNum" sz="quarter" idx="12"/>
          </p:nvPr>
        </p:nvSpPr>
        <p:spPr/>
        <p:txBody>
          <a:bodyPr/>
          <a:lstStyle/>
          <a:p>
            <a:pPr>
              <a:defRPr/>
            </a:pPr>
            <a:fld id="{6669071C-5DA1-4499-806B-0CF935452651}" type="slidenum">
              <a:rPr lang="ru-RU" smtClean="0"/>
              <a:pPr>
                <a:defRPr/>
              </a:pPr>
              <a:t>43</a:t>
            </a:fld>
            <a:endParaRPr lang="ru-RU"/>
          </a:p>
        </p:txBody>
      </p:sp>
    </p:spTree>
    <p:extLst>
      <p:ext uri="{BB962C8B-B14F-4D97-AF65-F5344CB8AC3E}">
        <p14:creationId xmlns="" xmlns:p14="http://schemas.microsoft.com/office/powerpoint/2010/main" val="39638547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95536" y="1196752"/>
          <a:ext cx="7992888"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68313" y="188913"/>
            <a:ext cx="8229600" cy="935037"/>
          </a:xfrm>
        </p:spPr>
        <p:txBody>
          <a:bodyPr>
            <a:noAutofit/>
          </a:bodyPr>
          <a:lstStyle/>
          <a:p>
            <a:pPr eaLnBrk="1" hangingPunct="1">
              <a:defRPr/>
            </a:pPr>
            <a:r>
              <a:rPr lang="ru-RU" sz="3200" b="1" dirty="0" smtClean="0">
                <a:solidFill>
                  <a:srgbClr val="8E0000"/>
                </a:solidFill>
                <a:latin typeface="Cambria" pitchFamily="18" charset="0"/>
              </a:rPr>
              <a:t>ФГОС </a:t>
            </a:r>
            <a:r>
              <a:rPr lang="ru-RU" sz="3200" b="1" dirty="0" smtClean="0">
                <a:solidFill>
                  <a:schemeClr val="tx2"/>
                </a:solidFill>
                <a:latin typeface="Cambria" pitchFamily="18" charset="0"/>
              </a:rPr>
              <a:t/>
            </a:r>
            <a:br>
              <a:rPr lang="ru-RU" sz="3200" b="1" dirty="0" smtClean="0">
                <a:solidFill>
                  <a:schemeClr val="tx2"/>
                </a:solidFill>
                <a:latin typeface="Cambria" pitchFamily="18" charset="0"/>
              </a:rPr>
            </a:br>
            <a:r>
              <a:rPr lang="ru-RU" sz="3200" b="1" dirty="0" smtClean="0">
                <a:solidFill>
                  <a:srgbClr val="002060"/>
                </a:solidFill>
                <a:latin typeface="Cambria" pitchFamily="18" charset="0"/>
              </a:rPr>
              <a:t>ТРЕБОВАНИЯ К СТРУКТУРЕ ООП</a:t>
            </a:r>
            <a:endParaRPr lang="ru-RU" sz="3200" dirty="0">
              <a:solidFill>
                <a:srgbClr val="002060"/>
              </a:solidFill>
            </a:endParaRPr>
          </a:p>
        </p:txBody>
      </p:sp>
      <p:sp>
        <p:nvSpPr>
          <p:cNvPr id="5" name="Прямоугольник 4"/>
          <p:cNvSpPr/>
          <p:nvPr/>
        </p:nvSpPr>
        <p:spPr>
          <a:xfrm>
            <a:off x="468313" y="5589588"/>
            <a:ext cx="8135937" cy="971550"/>
          </a:xfrm>
          <a:prstGeom prst="rect">
            <a:avLst/>
          </a:prstGeom>
        </p:spPr>
        <p:txBody>
          <a:bodyPr>
            <a:spAutoFit/>
          </a:bodyPr>
          <a:lstStyle/>
          <a:p>
            <a:pPr algn="ctr">
              <a:lnSpc>
                <a:spcPct val="110000"/>
              </a:lnSpc>
              <a:spcBef>
                <a:spcPts val="0"/>
              </a:spcBef>
              <a:defRPr/>
            </a:pPr>
            <a:r>
              <a:rPr lang="ru-RU" sz="2400" b="1" dirty="0">
                <a:solidFill>
                  <a:srgbClr val="8E0000"/>
                </a:solidFill>
                <a:latin typeface="Cambria" pitchFamily="18" charset="0"/>
                <a:cs typeface="Arial" charset="0"/>
              </a:rPr>
              <a:t>Соотношение </a:t>
            </a:r>
          </a:p>
          <a:p>
            <a:pPr algn="ctr">
              <a:lnSpc>
                <a:spcPct val="110000"/>
              </a:lnSpc>
              <a:spcBef>
                <a:spcPts val="0"/>
              </a:spcBef>
              <a:defRPr/>
            </a:pPr>
            <a:r>
              <a:rPr lang="ru-RU" sz="2400" b="1" dirty="0">
                <a:solidFill>
                  <a:srgbClr val="8E0000"/>
                </a:solidFill>
                <a:latin typeface="Cambria" pitchFamily="18" charset="0"/>
                <a:cs typeface="Arial" charset="0"/>
              </a:rPr>
              <a:t>60% : 40%</a:t>
            </a:r>
            <a:r>
              <a:rPr lang="ru-RU" sz="2800" b="1" dirty="0">
                <a:solidFill>
                  <a:srgbClr val="8E0000"/>
                </a:solidFill>
                <a:latin typeface="Cambria" pitchFamily="18" charset="0"/>
                <a:cs typeface="Arial" charset="0"/>
              </a:rPr>
              <a:t>     </a:t>
            </a:r>
            <a:endParaRPr lang="ru-RU" sz="4000" dirty="0">
              <a:solidFill>
                <a:srgbClr val="8E0000"/>
              </a:solidFill>
              <a:cs typeface="Arial" charset="0"/>
            </a:endParaRPr>
          </a:p>
        </p:txBody>
      </p:sp>
      <p:sp>
        <p:nvSpPr>
          <p:cNvPr id="7" name="Номер слайда 6"/>
          <p:cNvSpPr>
            <a:spLocks noGrp="1"/>
          </p:cNvSpPr>
          <p:nvPr>
            <p:ph type="sldNum" sz="quarter" idx="12"/>
          </p:nvPr>
        </p:nvSpPr>
        <p:spPr/>
        <p:txBody>
          <a:bodyPr/>
          <a:lstStyle/>
          <a:p>
            <a:pPr>
              <a:defRPr/>
            </a:pPr>
            <a:fld id="{94ABF83A-EC66-4B57-A7C1-2D51D420DC4C}" type="slidenum">
              <a:rPr lang="ru-RU" smtClean="0"/>
              <a:pPr>
                <a:defRPr/>
              </a:pPr>
              <a:t>44</a:t>
            </a:fld>
            <a:endParaRPr lang="ru-RU"/>
          </a:p>
        </p:txBody>
      </p:sp>
    </p:spTree>
    <p:extLst>
      <p:ext uri="{BB962C8B-B14F-4D97-AF65-F5344CB8AC3E}">
        <p14:creationId xmlns="" xmlns:p14="http://schemas.microsoft.com/office/powerpoint/2010/main" val="53174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268760"/>
            <a:ext cx="8686800" cy="4525963"/>
          </a:xfrm>
        </p:spPr>
        <p:txBody>
          <a:bodyPr>
            <a:normAutofit/>
          </a:bodyPr>
          <a:lstStyle/>
          <a:p>
            <a:pPr algn="ctr">
              <a:buNone/>
            </a:pPr>
            <a:endParaRPr lang="ru-RU" sz="5400" b="1" dirty="0" smtClean="0">
              <a:solidFill>
                <a:srgbClr val="C00000"/>
              </a:solidFill>
              <a:latin typeface="Cambria" pitchFamily="18" charset="0"/>
            </a:endParaRPr>
          </a:p>
          <a:p>
            <a:pPr algn="ctr">
              <a:buNone/>
            </a:pPr>
            <a:r>
              <a:rPr lang="ru-RU" sz="5400" b="1" dirty="0" smtClean="0">
                <a:solidFill>
                  <a:srgbClr val="C00000"/>
                </a:solidFill>
                <a:latin typeface="Cambria" pitchFamily="18" charset="0"/>
              </a:rPr>
              <a:t> </a:t>
            </a:r>
            <a:r>
              <a:rPr lang="ru-RU" sz="5400" b="1" dirty="0" err="1" smtClean="0">
                <a:solidFill>
                  <a:srgbClr val="002060"/>
                </a:solidFill>
                <a:latin typeface="Cambria" pitchFamily="18" charset="0"/>
              </a:rPr>
              <a:t>Социокультурная</a:t>
            </a:r>
            <a:r>
              <a:rPr lang="ru-RU" sz="5400" b="1" dirty="0" smtClean="0">
                <a:solidFill>
                  <a:srgbClr val="002060"/>
                </a:solidFill>
                <a:latin typeface="Cambria" pitchFamily="18" charset="0"/>
              </a:rPr>
              <a:t>  среда</a:t>
            </a:r>
            <a:endParaRPr lang="en-US" sz="5400" b="1" dirty="0" smtClean="0">
              <a:solidFill>
                <a:srgbClr val="002060"/>
              </a:solidFill>
              <a:latin typeface="Cambria" pitchFamily="18" charset="0"/>
            </a:endParaRPr>
          </a:p>
          <a:p>
            <a:pPr algn="ctr">
              <a:buNone/>
            </a:pPr>
            <a:r>
              <a:rPr lang="ru-RU" sz="5400" b="1" dirty="0" smtClean="0">
                <a:solidFill>
                  <a:srgbClr val="002060"/>
                </a:solidFill>
                <a:latin typeface="Cambria" pitchFamily="18" charset="0"/>
              </a:rPr>
              <a:t>Дошкольного детства</a:t>
            </a:r>
            <a:endParaRPr lang="ru-RU" sz="5400" b="1" dirty="0">
              <a:solidFill>
                <a:srgbClr val="002060"/>
              </a:solidFill>
              <a:latin typeface="Cambria" pitchFamily="18" charset="0"/>
            </a:endParaRPr>
          </a:p>
        </p:txBody>
      </p:sp>
      <p:sp>
        <p:nvSpPr>
          <p:cNvPr id="4" name="Номер слайда 3"/>
          <p:cNvSpPr>
            <a:spLocks noGrp="1"/>
          </p:cNvSpPr>
          <p:nvPr>
            <p:ph type="sldNum" sz="quarter" idx="12"/>
          </p:nvPr>
        </p:nvSpPr>
        <p:spPr/>
        <p:txBody>
          <a:bodyPr/>
          <a:lstStyle/>
          <a:p>
            <a:fld id="{B19B0651-EE4F-4900-A07F-96A6BFA9D0F0}" type="slidenum">
              <a:rPr lang="ru-RU" smtClean="0"/>
              <a:pPr/>
              <a:t>45</a:t>
            </a:fld>
            <a:endParaRPr lang="ru-RU"/>
          </a:p>
        </p:txBody>
      </p:sp>
      <p:sp>
        <p:nvSpPr>
          <p:cNvPr id="5" name="Нижний колонтитул 4"/>
          <p:cNvSpPr>
            <a:spLocks noGrp="1"/>
          </p:cNvSpPr>
          <p:nvPr>
            <p:ph type="ftr" sz="quarter" idx="11"/>
          </p:nvPr>
        </p:nvSpPr>
        <p:spPr/>
        <p:txBody>
          <a:bodyPr/>
          <a:lstStyle/>
          <a:p>
            <a:endParaRPr 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88640"/>
            <a:ext cx="7772400" cy="1470025"/>
          </a:xfrm>
        </p:spPr>
        <p:txBody>
          <a:bodyPr>
            <a:normAutofit fontScale="90000"/>
          </a:bodyPr>
          <a:lstStyle/>
          <a:p>
            <a:pPr lvl="0"/>
            <a:r>
              <a:rPr lang="ru-RU" b="1" dirty="0">
                <a:solidFill>
                  <a:srgbClr val="760000"/>
                </a:solidFill>
                <a:latin typeface="Cambria" pitchFamily="18" charset="0"/>
              </a:rPr>
              <a:t>Среда, обеспечивающая благополучие каждого ребенка</a:t>
            </a:r>
            <a:r>
              <a:rPr lang="ru-RU" dirty="0"/>
              <a:t/>
            </a:r>
            <a:br>
              <a:rPr lang="ru-RU" dirty="0"/>
            </a:br>
            <a:endParaRPr lang="ru-RU" dirty="0"/>
          </a:p>
        </p:txBody>
      </p:sp>
      <p:sp>
        <p:nvSpPr>
          <p:cNvPr id="3" name="Подзаголовок 2"/>
          <p:cNvSpPr>
            <a:spLocks noGrp="1"/>
          </p:cNvSpPr>
          <p:nvPr>
            <p:ph type="subTitle" idx="1"/>
          </p:nvPr>
        </p:nvSpPr>
        <p:spPr>
          <a:xfrm>
            <a:off x="3347864" y="1556792"/>
            <a:ext cx="5616624" cy="5162128"/>
          </a:xfrm>
        </p:spPr>
        <p:txBody>
          <a:bodyPr>
            <a:normAutofit/>
          </a:bodyPr>
          <a:lstStyle/>
          <a:p>
            <a:pPr marL="342900" indent="-342900" algn="just">
              <a:buFont typeface="Arial" pitchFamily="34" charset="0"/>
              <a:buChar char="•"/>
            </a:pPr>
            <a:r>
              <a:rPr lang="ru-RU" sz="2400" b="1" dirty="0">
                <a:solidFill>
                  <a:srgbClr val="002060"/>
                </a:solidFill>
                <a:latin typeface="Cambria" pitchFamily="18" charset="0"/>
              </a:rPr>
              <a:t>К</a:t>
            </a:r>
            <a:r>
              <a:rPr lang="ru-RU" sz="2400" b="1" dirty="0" smtClean="0">
                <a:solidFill>
                  <a:srgbClr val="002060"/>
                </a:solidFill>
                <a:latin typeface="Cambria" pitchFamily="18" charset="0"/>
              </a:rPr>
              <a:t>аждый </a:t>
            </a:r>
            <a:r>
              <a:rPr lang="ru-RU" sz="2400" b="1" dirty="0">
                <a:solidFill>
                  <a:srgbClr val="002060"/>
                </a:solidFill>
                <a:latin typeface="Cambria" pitchFamily="18" charset="0"/>
              </a:rPr>
              <a:t>ребенок ощущает свою </a:t>
            </a:r>
            <a:r>
              <a:rPr lang="ru-RU" sz="2400" b="1" i="1" dirty="0" smtClean="0">
                <a:solidFill>
                  <a:srgbClr val="002060"/>
                </a:solidFill>
                <a:latin typeface="Cambria" pitchFamily="18" charset="0"/>
              </a:rPr>
              <a:t>принадлежность</a:t>
            </a:r>
            <a:r>
              <a:rPr lang="ru-RU" sz="2400" dirty="0">
                <a:solidFill>
                  <a:srgbClr val="002060"/>
                </a:solidFill>
                <a:latin typeface="Cambria" pitchFamily="18" charset="0"/>
              </a:rPr>
              <a:t> </a:t>
            </a:r>
            <a:r>
              <a:rPr lang="ru-RU" sz="2400" b="1" i="1" dirty="0" smtClean="0">
                <a:solidFill>
                  <a:srgbClr val="002060"/>
                </a:solidFill>
                <a:latin typeface="Cambria" pitchFamily="18" charset="0"/>
              </a:rPr>
              <a:t>к </a:t>
            </a:r>
            <a:r>
              <a:rPr lang="ru-RU" sz="2400" b="1" i="1" dirty="0">
                <a:solidFill>
                  <a:srgbClr val="002060"/>
                </a:solidFill>
                <a:latin typeface="Cambria" pitchFamily="18" charset="0"/>
              </a:rPr>
              <a:t>сообществу класса и испытывает чувство </a:t>
            </a:r>
            <a:r>
              <a:rPr lang="ru-RU" sz="2400" b="1" i="1" dirty="0" smtClean="0">
                <a:solidFill>
                  <a:srgbClr val="002060"/>
                </a:solidFill>
                <a:latin typeface="Cambria" pitchFamily="18" charset="0"/>
              </a:rPr>
              <a:t>комфорта</a:t>
            </a:r>
          </a:p>
          <a:p>
            <a:pPr marL="342900" indent="-342900" algn="just">
              <a:buFont typeface="Arial" pitchFamily="34" charset="0"/>
              <a:buChar char="•"/>
            </a:pPr>
            <a:r>
              <a:rPr lang="ru-RU" sz="2400" b="1" dirty="0">
                <a:solidFill>
                  <a:srgbClr val="002060"/>
                </a:solidFill>
                <a:latin typeface="Cambria" pitchFamily="18" charset="0"/>
              </a:rPr>
              <a:t>Педагог проявляет уважение к детям, </a:t>
            </a:r>
            <a:r>
              <a:rPr lang="ru-RU" sz="2400" b="1" i="1" dirty="0">
                <a:solidFill>
                  <a:srgbClr val="002060"/>
                </a:solidFill>
                <a:latin typeface="Cambria" pitchFamily="18" charset="0"/>
              </a:rPr>
              <a:t>интересуясь их чувствами, идеями и их </a:t>
            </a:r>
            <a:r>
              <a:rPr lang="ru-RU" sz="2400" b="1" i="1" dirty="0" smtClean="0">
                <a:solidFill>
                  <a:srgbClr val="002060"/>
                </a:solidFill>
                <a:latin typeface="Cambria" pitchFamily="18" charset="0"/>
              </a:rPr>
              <a:t>жизнью</a:t>
            </a:r>
          </a:p>
          <a:p>
            <a:pPr marL="342900" indent="-342900" algn="just">
              <a:buFont typeface="Arial" pitchFamily="34" charset="0"/>
              <a:buChar char="•"/>
            </a:pPr>
            <a:r>
              <a:rPr lang="ru-RU" sz="2400" b="1" dirty="0">
                <a:solidFill>
                  <a:srgbClr val="002060"/>
                </a:solidFill>
                <a:latin typeface="Cambria" pitchFamily="18" charset="0"/>
              </a:rPr>
              <a:t>Педагог создает атмосферу, где дети могут </a:t>
            </a:r>
            <a:r>
              <a:rPr lang="ru-RU" sz="2400" b="1" i="1" dirty="0">
                <a:solidFill>
                  <a:srgbClr val="002060"/>
                </a:solidFill>
                <a:latin typeface="Cambria" pitchFamily="18" charset="0"/>
              </a:rPr>
              <a:t>свободно выражать </a:t>
            </a:r>
            <a:r>
              <a:rPr lang="ru-RU" sz="2400" b="1" i="1" dirty="0" smtClean="0">
                <a:solidFill>
                  <a:srgbClr val="002060"/>
                </a:solidFill>
                <a:latin typeface="Cambria" pitchFamily="18" charset="0"/>
              </a:rPr>
              <a:t>себя</a:t>
            </a:r>
            <a:endParaRPr lang="ru-RU" sz="2400" dirty="0">
              <a:solidFill>
                <a:srgbClr val="002060"/>
              </a:solidFill>
              <a:latin typeface="Cambria" pitchFamily="18" charset="0"/>
            </a:endParaRPr>
          </a:p>
          <a:p>
            <a:pPr marL="342900" indent="-342900" algn="just">
              <a:buFont typeface="Arial" pitchFamily="34" charset="0"/>
              <a:buChar char="•"/>
            </a:pPr>
            <a:endParaRPr lang="ru-RU" sz="2400" dirty="0"/>
          </a:p>
          <a:p>
            <a:endParaRPr lang="ru-RU" sz="1400" dirty="0"/>
          </a:p>
          <a:p>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251520" y="2204864"/>
            <a:ext cx="3059832" cy="2505976"/>
          </a:xfrm>
          <a:prstGeom prst="rect">
            <a:avLst/>
          </a:prstGeom>
          <a:noFill/>
          <a:ln w="9525">
            <a:noFill/>
            <a:miter lim="800000"/>
            <a:headEnd/>
            <a:tailEnd/>
          </a:ln>
        </p:spPr>
      </p:pic>
    </p:spTree>
    <p:extLst>
      <p:ext uri="{BB962C8B-B14F-4D97-AF65-F5344CB8AC3E}">
        <p14:creationId xmlns="" xmlns:p14="http://schemas.microsoft.com/office/powerpoint/2010/main" val="22835911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435280" cy="1988840"/>
          </a:xfrm>
        </p:spPr>
        <p:txBody>
          <a:bodyPr>
            <a:noAutofit/>
          </a:bodyPr>
          <a:lstStyle/>
          <a:p>
            <a:r>
              <a:rPr lang="en-US" sz="3200" b="1" dirty="0" smtClean="0">
                <a:solidFill>
                  <a:srgbClr val="760000"/>
                </a:solidFill>
                <a:latin typeface="Cambria" pitchFamily="18" charset="0"/>
              </a:rPr>
              <a:t>C</a:t>
            </a:r>
            <a:r>
              <a:rPr lang="ru-RU" sz="3200" b="1" dirty="0" err="1" smtClean="0">
                <a:solidFill>
                  <a:srgbClr val="760000"/>
                </a:solidFill>
                <a:latin typeface="Cambria" pitchFamily="18" charset="0"/>
              </a:rPr>
              <a:t>реда</a:t>
            </a:r>
            <a:r>
              <a:rPr lang="ru-RU" sz="3200" b="1" dirty="0" smtClean="0">
                <a:solidFill>
                  <a:srgbClr val="760000"/>
                </a:solidFill>
                <a:latin typeface="Cambria" pitchFamily="18" charset="0"/>
              </a:rPr>
              <a:t>,  стимулирующая </a:t>
            </a:r>
            <a:r>
              <a:rPr lang="ru-RU" sz="3200" b="1" dirty="0">
                <a:solidFill>
                  <a:srgbClr val="760000"/>
                </a:solidFill>
                <a:latin typeface="Cambria" pitchFamily="18" charset="0"/>
              </a:rPr>
              <a:t>детей расширять границы </a:t>
            </a:r>
            <a:r>
              <a:rPr lang="ru-RU" sz="3200" b="1" dirty="0" smtClean="0">
                <a:solidFill>
                  <a:srgbClr val="760000"/>
                </a:solidFill>
                <a:latin typeface="Cambria" pitchFamily="18" charset="0"/>
              </a:rPr>
              <a:t>познания</a:t>
            </a:r>
            <a:endParaRPr lang="ru-RU" sz="3200" dirty="0">
              <a:solidFill>
                <a:srgbClr val="760000"/>
              </a:solidFill>
              <a:latin typeface="Cambria" pitchFamily="18" charset="0"/>
            </a:endParaRPr>
          </a:p>
        </p:txBody>
      </p:sp>
      <p:sp>
        <p:nvSpPr>
          <p:cNvPr id="3" name="Объект 2"/>
          <p:cNvSpPr>
            <a:spLocks noGrp="1"/>
          </p:cNvSpPr>
          <p:nvPr>
            <p:ph idx="1"/>
          </p:nvPr>
        </p:nvSpPr>
        <p:spPr>
          <a:xfrm>
            <a:off x="4237112" y="2204864"/>
            <a:ext cx="4906888" cy="3273227"/>
          </a:xfrm>
        </p:spPr>
        <p:txBody>
          <a:bodyPr>
            <a:normAutofit fontScale="77500" lnSpcReduction="20000"/>
          </a:bodyPr>
          <a:lstStyle/>
          <a:p>
            <a:r>
              <a:rPr lang="en-US" dirty="0" smtClean="0">
                <a:solidFill>
                  <a:srgbClr val="002060"/>
                </a:solidFill>
                <a:latin typeface="Cambria" pitchFamily="18" charset="0"/>
              </a:rPr>
              <a:t>C</a:t>
            </a:r>
            <a:r>
              <a:rPr lang="ru-RU" dirty="0" err="1" smtClean="0">
                <a:solidFill>
                  <a:srgbClr val="002060"/>
                </a:solidFill>
                <a:latin typeface="Cambria" pitchFamily="18" charset="0"/>
              </a:rPr>
              <a:t>оздание</a:t>
            </a:r>
            <a:r>
              <a:rPr lang="ru-RU" dirty="0" smtClean="0">
                <a:solidFill>
                  <a:srgbClr val="002060"/>
                </a:solidFill>
                <a:latin typeface="Cambria" pitchFamily="18" charset="0"/>
              </a:rPr>
              <a:t> исследовательской среды</a:t>
            </a:r>
          </a:p>
          <a:p>
            <a:r>
              <a:rPr lang="ru-RU" dirty="0" smtClean="0">
                <a:solidFill>
                  <a:srgbClr val="002060"/>
                </a:solidFill>
                <a:latin typeface="Cambria" pitchFamily="18" charset="0"/>
              </a:rPr>
              <a:t>Предоставление задач «открытого» типа</a:t>
            </a:r>
          </a:p>
          <a:p>
            <a:r>
              <a:rPr lang="ru-RU" dirty="0" smtClean="0">
                <a:solidFill>
                  <a:srgbClr val="002060"/>
                </a:solidFill>
                <a:latin typeface="Cambria" pitchFamily="18" charset="0"/>
              </a:rPr>
              <a:t>Фокус на процессах, а не только на продуктах работы</a:t>
            </a:r>
          </a:p>
          <a:p>
            <a:r>
              <a:rPr lang="ru-RU" dirty="0" smtClean="0">
                <a:solidFill>
                  <a:srgbClr val="002060"/>
                </a:solidFill>
                <a:latin typeface="Cambria" pitchFamily="18" charset="0"/>
              </a:rPr>
              <a:t>Мотивация решать задачу несколькими способами</a:t>
            </a:r>
            <a:endParaRPr lang="ru-RU" dirty="0">
              <a:solidFill>
                <a:srgbClr val="002060"/>
              </a:solidFill>
              <a:latin typeface="Cambria"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467544" y="2132856"/>
            <a:ext cx="3275527" cy="3096344"/>
          </a:xfrm>
          <a:prstGeom prst="rect">
            <a:avLst/>
          </a:prstGeom>
          <a:noFill/>
          <a:ln w="9525">
            <a:noFill/>
            <a:miter lim="800000"/>
            <a:headEnd/>
            <a:tailEnd/>
          </a:ln>
        </p:spPr>
      </p:pic>
    </p:spTree>
    <p:extLst>
      <p:ext uri="{BB962C8B-B14F-4D97-AF65-F5344CB8AC3E}">
        <p14:creationId xmlns="" xmlns:p14="http://schemas.microsoft.com/office/powerpoint/2010/main" val="22396612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417638"/>
          </a:xfrm>
        </p:spPr>
        <p:txBody>
          <a:bodyPr>
            <a:noAutofit/>
          </a:bodyPr>
          <a:lstStyle/>
          <a:p>
            <a:r>
              <a:rPr lang="ru-RU" sz="3600" b="1" dirty="0" smtClean="0">
                <a:solidFill>
                  <a:srgbClr val="760000"/>
                </a:solidFill>
                <a:latin typeface="Cambria" pitchFamily="18" charset="0"/>
              </a:rPr>
              <a:t>Развитие чувства доверия, привязанности и индивидуальных отношений</a:t>
            </a:r>
            <a:endParaRPr lang="ru-RU" sz="3600" b="1" dirty="0">
              <a:solidFill>
                <a:srgbClr val="760000"/>
              </a:solidFill>
              <a:latin typeface="Cambria" pitchFamily="18" charset="0"/>
            </a:endParaRPr>
          </a:p>
        </p:txBody>
      </p:sp>
      <p:sp>
        <p:nvSpPr>
          <p:cNvPr id="3" name="Содержимое 2"/>
          <p:cNvSpPr>
            <a:spLocks noGrp="1"/>
          </p:cNvSpPr>
          <p:nvPr>
            <p:ph idx="1"/>
          </p:nvPr>
        </p:nvSpPr>
        <p:spPr>
          <a:xfrm>
            <a:off x="395536" y="1844824"/>
            <a:ext cx="8229600" cy="4525963"/>
          </a:xfrm>
        </p:spPr>
        <p:txBody>
          <a:bodyPr>
            <a:normAutofit/>
          </a:bodyPr>
          <a:lstStyle/>
          <a:p>
            <a:r>
              <a:rPr lang="ru-RU" sz="2800" dirty="0" smtClean="0">
                <a:solidFill>
                  <a:srgbClr val="002060"/>
                </a:solidFill>
                <a:latin typeface="Cambria" pitchFamily="18" charset="0"/>
              </a:rPr>
              <a:t>Учет и удовлетворение потребностей каждого ребенка</a:t>
            </a:r>
          </a:p>
          <a:p>
            <a:r>
              <a:rPr lang="ru-RU" sz="2800" dirty="0" smtClean="0">
                <a:solidFill>
                  <a:srgbClr val="002060"/>
                </a:solidFill>
                <a:latin typeface="Cambria" pitchFamily="18" charset="0"/>
              </a:rPr>
              <a:t>Поддержка детей с социально-эмоциональными проблемами и проблемами с обучением</a:t>
            </a:r>
          </a:p>
          <a:p>
            <a:r>
              <a:rPr lang="ru-RU" sz="2800" dirty="0" smtClean="0">
                <a:solidFill>
                  <a:srgbClr val="002060"/>
                </a:solidFill>
                <a:latin typeface="Cambria" pitchFamily="18" charset="0"/>
              </a:rPr>
              <a:t>Использование «активного выслушивания» при разговоре с детьми</a:t>
            </a:r>
          </a:p>
          <a:p>
            <a:r>
              <a:rPr lang="ru-RU" sz="2800" dirty="0" smtClean="0">
                <a:solidFill>
                  <a:srgbClr val="002060"/>
                </a:solidFill>
                <a:latin typeface="Cambria" pitchFamily="18" charset="0"/>
              </a:rPr>
              <a:t>Ценность уникальности каждого ребенка</a:t>
            </a:r>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484784"/>
          </a:xfrm>
        </p:spPr>
        <p:txBody>
          <a:bodyPr>
            <a:noAutofit/>
          </a:bodyPr>
          <a:lstStyle/>
          <a:p>
            <a:r>
              <a:rPr lang="ru-RU" sz="3200" b="1" dirty="0" smtClean="0">
                <a:solidFill>
                  <a:srgbClr val="760000"/>
                </a:solidFill>
                <a:latin typeface="Cambria" pitchFamily="18" charset="0"/>
              </a:rPr>
              <a:t>Физическая среда- привлекательная, безопасная, инклюзивная, стимулирующая</a:t>
            </a:r>
            <a:endParaRPr lang="ru-RU" sz="3200" b="1" dirty="0">
              <a:solidFill>
                <a:srgbClr val="760000"/>
              </a:solidFill>
              <a:latin typeface="Cambria" pitchFamily="18" charset="0"/>
            </a:endParaRPr>
          </a:p>
        </p:txBody>
      </p:sp>
      <p:sp>
        <p:nvSpPr>
          <p:cNvPr id="3" name="Содержимое 2"/>
          <p:cNvSpPr>
            <a:spLocks noGrp="1"/>
          </p:cNvSpPr>
          <p:nvPr>
            <p:ph idx="1"/>
          </p:nvPr>
        </p:nvSpPr>
        <p:spPr>
          <a:xfrm>
            <a:off x="3707904" y="1600200"/>
            <a:ext cx="5256584" cy="4525963"/>
          </a:xfrm>
        </p:spPr>
        <p:txBody>
          <a:bodyPr>
            <a:normAutofit fontScale="92500" lnSpcReduction="20000"/>
          </a:bodyPr>
          <a:lstStyle/>
          <a:p>
            <a:r>
              <a:rPr lang="ru-RU" sz="2400" dirty="0" smtClean="0">
                <a:solidFill>
                  <a:srgbClr val="002060"/>
                </a:solidFill>
                <a:latin typeface="Cambria" pitchFamily="18" charset="0"/>
              </a:rPr>
              <a:t>Высококачественные материалы, оборудование и мебель, соответствующие возрасту и развитию детей, хорошего качества и физически безопасные</a:t>
            </a:r>
          </a:p>
          <a:p>
            <a:r>
              <a:rPr lang="ru-RU" sz="2400" dirty="0" smtClean="0">
                <a:solidFill>
                  <a:srgbClr val="002060"/>
                </a:solidFill>
                <a:latin typeface="Cambria" pitchFamily="18" charset="0"/>
              </a:rPr>
              <a:t>Возможность видеть детей все время или быть уверенным в том, что их видит воспитатель</a:t>
            </a:r>
          </a:p>
          <a:p>
            <a:r>
              <a:rPr lang="ru-RU" sz="2400" dirty="0" smtClean="0">
                <a:solidFill>
                  <a:srgbClr val="002060"/>
                </a:solidFill>
                <a:latin typeface="Cambria" pitchFamily="18" charset="0"/>
              </a:rPr>
              <a:t>Гарантированная  безопасность детей</a:t>
            </a:r>
          </a:p>
          <a:p>
            <a:r>
              <a:rPr lang="ru-RU" sz="2400" dirty="0" smtClean="0">
                <a:solidFill>
                  <a:srgbClr val="002060"/>
                </a:solidFill>
                <a:latin typeface="Cambria" pitchFamily="18" charset="0"/>
              </a:rPr>
              <a:t>Предоставление  материалов,  способствующих развитию здоровых привычек</a:t>
            </a:r>
          </a:p>
          <a:p>
            <a:r>
              <a:rPr lang="ru-RU" sz="2400" dirty="0" smtClean="0">
                <a:solidFill>
                  <a:srgbClr val="002060"/>
                </a:solidFill>
                <a:latin typeface="Cambria" pitchFamily="18" charset="0"/>
              </a:rPr>
              <a:t>Среда, в которой, все дети будут чувствовать себя в безопасности</a:t>
            </a:r>
          </a:p>
          <a:p>
            <a:endParaRPr lang="ru-RU" sz="1600" dirty="0" smtClean="0"/>
          </a:p>
          <a:p>
            <a:endParaRPr lang="ru-RU" sz="1600" dirty="0" smtClean="0"/>
          </a:p>
          <a:p>
            <a:endParaRPr lang="ru-RU" sz="1600" dirty="0" smtClean="0"/>
          </a:p>
          <a:p>
            <a:endParaRPr lang="ru-RU" dirty="0"/>
          </a:p>
        </p:txBody>
      </p:sp>
      <p:pic>
        <p:nvPicPr>
          <p:cNvPr id="3075" name="Picture 3"/>
          <p:cNvPicPr>
            <a:picLocks noChangeAspect="1" noChangeArrowheads="1"/>
          </p:cNvPicPr>
          <p:nvPr/>
        </p:nvPicPr>
        <p:blipFill>
          <a:blip r:embed="rId2" cstate="print"/>
          <a:srcRect/>
          <a:stretch>
            <a:fillRect/>
          </a:stretch>
        </p:blipFill>
        <p:spPr bwMode="auto">
          <a:xfrm>
            <a:off x="0" y="1772816"/>
            <a:ext cx="3751098" cy="35177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93A84B9-C84A-4A48-A749-8300649511FA}" type="slidenum">
              <a:rPr lang="ru-RU" smtClean="0"/>
              <a:pPr>
                <a:defRPr/>
              </a:pPr>
              <a:t>5</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8196" name="Прямоугольник 7"/>
          <p:cNvSpPr>
            <a:spLocks noChangeArrowheads="1"/>
          </p:cNvSpPr>
          <p:nvPr/>
        </p:nvSpPr>
        <p:spPr bwMode="auto">
          <a:xfrm>
            <a:off x="395288" y="0"/>
            <a:ext cx="8532812" cy="1200329"/>
          </a:xfrm>
          <a:prstGeom prst="rect">
            <a:avLst/>
          </a:prstGeom>
          <a:noFill/>
          <a:ln w="9525">
            <a:noFill/>
            <a:miter lim="800000"/>
            <a:headEnd/>
            <a:tailEnd/>
          </a:ln>
        </p:spPr>
        <p:txBody>
          <a:bodyPr>
            <a:spAutoFit/>
          </a:bodyPr>
          <a:lstStyle/>
          <a:p>
            <a:pPr algn="ctr"/>
            <a:r>
              <a:rPr lang="ru-RU" altLang="ru-RU" sz="3600" b="1" dirty="0" err="1">
                <a:solidFill>
                  <a:srgbClr val="8E0000"/>
                </a:solidFill>
                <a:latin typeface="Cambria" pitchFamily="18" charset="0"/>
                <a:cs typeface="Times New Roman" pitchFamily="18" charset="0"/>
              </a:rPr>
              <a:t>Социокультурная</a:t>
            </a:r>
            <a:r>
              <a:rPr lang="ru-RU" altLang="ru-RU" sz="3600" b="1" dirty="0">
                <a:solidFill>
                  <a:srgbClr val="8E0000"/>
                </a:solidFill>
                <a:latin typeface="Cambria" pitchFamily="18" charset="0"/>
                <a:cs typeface="Times New Roman" pitchFamily="18" charset="0"/>
              </a:rPr>
              <a:t> образовательная</a:t>
            </a:r>
            <a:endParaRPr lang="en-US" altLang="ru-RU" sz="3600" b="1" dirty="0">
              <a:solidFill>
                <a:srgbClr val="8E0000"/>
              </a:solidFill>
              <a:latin typeface="Cambria" pitchFamily="18" charset="0"/>
              <a:cs typeface="Times New Roman" pitchFamily="18" charset="0"/>
            </a:endParaRPr>
          </a:p>
          <a:p>
            <a:pPr algn="ctr"/>
            <a:r>
              <a:rPr lang="ru-RU" altLang="ru-RU" sz="3600" b="1" dirty="0">
                <a:solidFill>
                  <a:srgbClr val="8E0000"/>
                </a:solidFill>
                <a:latin typeface="Cambria" pitchFamily="18" charset="0"/>
                <a:cs typeface="Times New Roman" pitchFamily="18" charset="0"/>
              </a:rPr>
              <a:t> среда</a:t>
            </a:r>
          </a:p>
        </p:txBody>
      </p:sp>
      <p:sp>
        <p:nvSpPr>
          <p:cNvPr id="9" name="Содержимое 2"/>
          <p:cNvSpPr>
            <a:spLocks noGrp="1"/>
          </p:cNvSpPr>
          <p:nvPr>
            <p:ph idx="1"/>
          </p:nvPr>
        </p:nvSpPr>
        <p:spPr>
          <a:xfrm>
            <a:off x="468313" y="1341438"/>
            <a:ext cx="8229600" cy="5068887"/>
          </a:xfrm>
        </p:spPr>
        <p:txBody>
          <a:bodyPr>
            <a:normAutofit fontScale="85000" lnSpcReduction="20000"/>
          </a:bodyPr>
          <a:lstStyle/>
          <a:p>
            <a:pPr eaLnBrk="1" hangingPunct="1">
              <a:buFont typeface="Arial" charset="0"/>
              <a:buChar char="•"/>
              <a:defRPr/>
            </a:pPr>
            <a:r>
              <a:rPr lang="ru-RU" dirty="0" smtClean="0">
                <a:solidFill>
                  <a:srgbClr val="002060"/>
                </a:solidFill>
                <a:latin typeface="Cambria" pitchFamily="18" charset="0"/>
                <a:cs typeface="Times New Roman" pitchFamily="18" charset="0"/>
              </a:rPr>
              <a:t>реализует запрос семьи, общества и государства по формированию человеческого потенциала страны</a:t>
            </a:r>
          </a:p>
          <a:p>
            <a:pPr eaLnBrk="1" hangingPunct="1">
              <a:buFont typeface="Arial" charset="0"/>
              <a:buChar char="•"/>
              <a:defRPr/>
            </a:pPr>
            <a:r>
              <a:rPr lang="ru-RU" dirty="0" smtClean="0">
                <a:solidFill>
                  <a:srgbClr val="002060"/>
                </a:solidFill>
                <a:latin typeface="Cambria" pitchFamily="18" charset="0"/>
                <a:cs typeface="Times New Roman" pitchFamily="18" charset="0"/>
              </a:rPr>
              <a:t>обеспечивает равные условия и права граждан на получение образования</a:t>
            </a:r>
          </a:p>
          <a:p>
            <a:pPr eaLnBrk="1" hangingPunct="1">
              <a:buFont typeface="Arial" charset="0"/>
              <a:buChar char="•"/>
              <a:defRPr/>
            </a:pPr>
            <a:r>
              <a:rPr lang="ru-RU" dirty="0" smtClean="0">
                <a:solidFill>
                  <a:srgbClr val="002060"/>
                </a:solidFill>
                <a:latin typeface="Cambria" pitchFamily="18" charset="0"/>
                <a:cs typeface="Times New Roman" pitchFamily="18" charset="0"/>
              </a:rPr>
              <a:t> удовлетворяет индивидуальные и персонализированные образовательные запросы личности</a:t>
            </a:r>
          </a:p>
          <a:p>
            <a:pPr eaLnBrk="1" hangingPunct="1">
              <a:buFont typeface="Arial" charset="0"/>
              <a:buChar char="•"/>
              <a:defRPr/>
            </a:pPr>
            <a:r>
              <a:rPr lang="ru-RU" dirty="0" smtClean="0">
                <a:solidFill>
                  <a:srgbClr val="002060"/>
                </a:solidFill>
                <a:latin typeface="Cambria" pitchFamily="18" charset="0"/>
                <a:cs typeface="Times New Roman" pitchFamily="18" charset="0"/>
              </a:rPr>
              <a:t>обеспечивает социальную защиту и психолого-педагогическую поддержку личности</a:t>
            </a:r>
          </a:p>
          <a:p>
            <a:pPr eaLnBrk="1" hangingPunct="1">
              <a:buFont typeface="Arial" charset="0"/>
              <a:buChar char="•"/>
              <a:defRPr/>
            </a:pPr>
            <a:r>
              <a:rPr lang="ru-RU" dirty="0" smtClean="0">
                <a:solidFill>
                  <a:srgbClr val="002060"/>
                </a:solidFill>
                <a:latin typeface="Cambria" pitchFamily="18" charset="0"/>
                <a:cs typeface="Times New Roman" pitchFamily="18" charset="0"/>
              </a:rPr>
              <a:t>обеспечивает свободу выбора уровней и способов получения образования и личностного развития</a:t>
            </a:r>
          </a:p>
          <a:p>
            <a:pPr eaLnBrk="1" hangingPunct="1">
              <a:buFont typeface="Arial" charset="0"/>
              <a:buChar char="•"/>
              <a:defRPr/>
            </a:pP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normAutofit fontScale="90000"/>
          </a:bodyPr>
          <a:lstStyle/>
          <a:p>
            <a:r>
              <a:rPr lang="ru-RU" sz="3600" b="1" dirty="0" smtClean="0">
                <a:solidFill>
                  <a:srgbClr val="760000"/>
                </a:solidFill>
                <a:latin typeface="Cambria" pitchFamily="18" charset="0"/>
              </a:rPr>
              <a:t>Среда, привлекательная и комфортная для разнообразной деятельности детей</a:t>
            </a:r>
            <a:endParaRPr lang="ru-RU" sz="3600" b="1" dirty="0">
              <a:solidFill>
                <a:srgbClr val="760000"/>
              </a:solidFill>
              <a:latin typeface="Cambria" pitchFamily="18" charset="0"/>
            </a:endParaRPr>
          </a:p>
        </p:txBody>
      </p:sp>
      <p:sp>
        <p:nvSpPr>
          <p:cNvPr id="3" name="Содержимое 2"/>
          <p:cNvSpPr>
            <a:spLocks noGrp="1"/>
          </p:cNvSpPr>
          <p:nvPr>
            <p:ph idx="1"/>
          </p:nvPr>
        </p:nvSpPr>
        <p:spPr>
          <a:xfrm>
            <a:off x="3491880" y="1600200"/>
            <a:ext cx="5194920" cy="4525963"/>
          </a:xfrm>
        </p:spPr>
        <p:txBody>
          <a:bodyPr>
            <a:normAutofit fontScale="85000" lnSpcReduction="10000"/>
          </a:bodyPr>
          <a:lstStyle/>
          <a:p>
            <a:pPr algn="just"/>
            <a:r>
              <a:rPr lang="ru-RU" sz="2000" dirty="0" smtClean="0">
                <a:solidFill>
                  <a:srgbClr val="002060"/>
                </a:solidFill>
                <a:latin typeface="Cambria" pitchFamily="18" charset="0"/>
              </a:rPr>
              <a:t>Возможность детям самостоятельно выбирать материалы и самим убирать их</a:t>
            </a:r>
          </a:p>
          <a:p>
            <a:pPr algn="just"/>
            <a:r>
              <a:rPr lang="ru-RU" sz="2000" dirty="0" smtClean="0">
                <a:solidFill>
                  <a:srgbClr val="002060"/>
                </a:solidFill>
                <a:latin typeface="Cambria" pitchFamily="18" charset="0"/>
              </a:rPr>
              <a:t>Возможность поддерживать чистоту и порядок в классе, но при этом побуждающая заниматься искусством, естествознанием и другими исследовательскими занятиями, создающими определенный беспорядок; Возможность размещать фотографии детей и их семей, рисунки детей, их художественные работы  на уровне глаз детей.</a:t>
            </a:r>
          </a:p>
          <a:p>
            <a:pPr algn="just"/>
            <a:r>
              <a:rPr lang="ru-RU" sz="2000" dirty="0" smtClean="0">
                <a:solidFill>
                  <a:srgbClr val="002060"/>
                </a:solidFill>
                <a:latin typeface="Cambria" pitchFamily="18" charset="0"/>
              </a:rPr>
              <a:t>Возможность обновления среды в соответствии с текущими интересами и проектами детей</a:t>
            </a:r>
          </a:p>
          <a:p>
            <a:pPr algn="just"/>
            <a:r>
              <a:rPr lang="ru-RU" sz="2000" dirty="0" smtClean="0">
                <a:solidFill>
                  <a:srgbClr val="002060"/>
                </a:solidFill>
                <a:latin typeface="Cambria" pitchFamily="18" charset="0"/>
              </a:rPr>
              <a:t>Включение в среду предметов домашнего обихода (большие напольные подушки, растения)</a:t>
            </a:r>
          </a:p>
          <a:p>
            <a:pPr algn="just"/>
            <a:r>
              <a:rPr lang="ru-RU" sz="2000" dirty="0" smtClean="0">
                <a:solidFill>
                  <a:srgbClr val="002060"/>
                </a:solidFill>
                <a:latin typeface="Cambria" pitchFamily="18" charset="0"/>
              </a:rPr>
              <a:t>Наличие места как для спокойных, так и для активных занятий</a:t>
            </a:r>
          </a:p>
          <a:p>
            <a:endParaRPr lang="ru-RU" sz="1600" dirty="0" smtClean="0"/>
          </a:p>
          <a:p>
            <a:endParaRPr lang="ru-RU" sz="1600" dirty="0" smtClean="0"/>
          </a:p>
          <a:p>
            <a:endParaRPr lang="ru-RU" sz="1600" dirty="0" smtClean="0"/>
          </a:p>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179512" y="1628800"/>
            <a:ext cx="3312368" cy="35283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200" b="1" dirty="0" smtClean="0">
                <a:solidFill>
                  <a:srgbClr val="760000"/>
                </a:solidFill>
                <a:latin typeface="Cambria" pitchFamily="18" charset="0"/>
              </a:rPr>
              <a:t>Наличие в среде развивающих </a:t>
            </a:r>
            <a:br>
              <a:rPr lang="ru-RU" sz="3200" b="1" dirty="0" smtClean="0">
                <a:solidFill>
                  <a:srgbClr val="760000"/>
                </a:solidFill>
                <a:latin typeface="Cambria" pitchFamily="18" charset="0"/>
              </a:rPr>
            </a:br>
            <a:r>
              <a:rPr lang="ru-RU" sz="3200" b="1" dirty="0" smtClean="0">
                <a:solidFill>
                  <a:srgbClr val="760000"/>
                </a:solidFill>
                <a:latin typeface="Cambria" pitchFamily="18" charset="0"/>
              </a:rPr>
              <a:t>и образовательных центров деятельности</a:t>
            </a:r>
            <a:endParaRPr lang="ru-RU" sz="3200" b="1" dirty="0">
              <a:solidFill>
                <a:srgbClr val="760000"/>
              </a:solidFill>
              <a:latin typeface="Cambria" pitchFamily="18" charset="0"/>
            </a:endParaRPr>
          </a:p>
        </p:txBody>
      </p:sp>
      <p:sp>
        <p:nvSpPr>
          <p:cNvPr id="3" name="Содержимое 2"/>
          <p:cNvSpPr>
            <a:spLocks noGrp="1"/>
          </p:cNvSpPr>
          <p:nvPr>
            <p:ph idx="1"/>
          </p:nvPr>
        </p:nvSpPr>
        <p:spPr>
          <a:xfrm>
            <a:off x="3599384" y="1700808"/>
            <a:ext cx="5544616" cy="4525963"/>
          </a:xfrm>
        </p:spPr>
        <p:txBody>
          <a:bodyPr>
            <a:normAutofit fontScale="85000" lnSpcReduction="20000"/>
          </a:bodyPr>
          <a:lstStyle/>
          <a:p>
            <a:r>
              <a:rPr lang="ru-RU" sz="2800" dirty="0" smtClean="0">
                <a:solidFill>
                  <a:srgbClr val="002060"/>
                </a:solidFill>
                <a:latin typeface="Cambria" pitchFamily="18" charset="0"/>
              </a:rPr>
              <a:t>Возможность обновления материалов в центрах, отражающих интересы детей, темы или проекты, над которыми  они сейчас работают</a:t>
            </a:r>
          </a:p>
          <a:p>
            <a:r>
              <a:rPr lang="ru-RU" sz="2800" dirty="0" smtClean="0">
                <a:solidFill>
                  <a:srgbClr val="002060"/>
                </a:solidFill>
                <a:latin typeface="Cambria" pitchFamily="18" charset="0"/>
              </a:rPr>
              <a:t>Наличие в центрах материалов «открытого типа», которые  можно исследовать</a:t>
            </a:r>
          </a:p>
          <a:p>
            <a:r>
              <a:rPr lang="ru-RU" sz="2800" dirty="0" smtClean="0">
                <a:solidFill>
                  <a:srgbClr val="002060"/>
                </a:solidFill>
                <a:latin typeface="Cambria" pitchFamily="18" charset="0"/>
              </a:rPr>
              <a:t>Вовлечение детей в проектирование материалов, которые будут помещены в центры занятий</a:t>
            </a:r>
            <a:endParaRPr lang="en-US" sz="2800" dirty="0" smtClean="0">
              <a:solidFill>
                <a:srgbClr val="002060"/>
              </a:solidFill>
              <a:latin typeface="Cambria" pitchFamily="18" charset="0"/>
            </a:endParaRPr>
          </a:p>
          <a:p>
            <a:r>
              <a:rPr lang="ru-RU" sz="2800" dirty="0" smtClean="0">
                <a:solidFill>
                  <a:srgbClr val="002060"/>
                </a:solidFill>
                <a:latin typeface="Cambria" pitchFamily="18" charset="0"/>
              </a:rPr>
              <a:t>Возможность организации помещения, чтобы дети могли пользоваться им самостоятельно</a:t>
            </a:r>
            <a:endParaRPr lang="ru-RU" sz="2800" dirty="0">
              <a:solidFill>
                <a:srgbClr val="002060"/>
              </a:solidFill>
              <a:latin typeface="Cambria" pitchFamily="18" charset="0"/>
            </a:endParaRPr>
          </a:p>
        </p:txBody>
      </p:sp>
      <p:pic>
        <p:nvPicPr>
          <p:cNvPr id="8194" name="Picture 2"/>
          <p:cNvPicPr>
            <a:picLocks noChangeAspect="1" noChangeArrowheads="1"/>
          </p:cNvPicPr>
          <p:nvPr/>
        </p:nvPicPr>
        <p:blipFill>
          <a:blip r:embed="rId2" cstate="print"/>
          <a:srcRect/>
          <a:stretch>
            <a:fillRect/>
          </a:stretch>
        </p:blipFill>
        <p:spPr bwMode="auto">
          <a:xfrm>
            <a:off x="251520" y="1700808"/>
            <a:ext cx="3024335" cy="367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435280" cy="1417638"/>
          </a:xfrm>
        </p:spPr>
        <p:txBody>
          <a:bodyPr>
            <a:noAutofit/>
          </a:bodyPr>
          <a:lstStyle/>
          <a:p>
            <a:r>
              <a:rPr lang="ru-RU" sz="2800" dirty="0" smtClean="0">
                <a:latin typeface="Cambria" pitchFamily="18" charset="0"/>
              </a:rPr>
              <a:t/>
            </a:r>
            <a:br>
              <a:rPr lang="ru-RU" sz="2800" dirty="0" smtClean="0">
                <a:latin typeface="Cambria" pitchFamily="18" charset="0"/>
              </a:rPr>
            </a:br>
            <a:r>
              <a:rPr lang="ru-RU" sz="2800" b="1" dirty="0" smtClean="0">
                <a:solidFill>
                  <a:srgbClr val="760000"/>
                </a:solidFill>
                <a:latin typeface="Cambria" pitchFamily="18" charset="0"/>
              </a:rPr>
              <a:t>Наличие в среде оборудования и материалов, побуждающих детей исследовать, играть и учиться</a:t>
            </a:r>
            <a:r>
              <a:rPr lang="ru-RU" sz="2800" dirty="0" smtClean="0">
                <a:latin typeface="Cambria" pitchFamily="18" charset="0"/>
              </a:rPr>
              <a:t/>
            </a:r>
            <a:br>
              <a:rPr lang="ru-RU" sz="2800" dirty="0" smtClean="0">
                <a:latin typeface="Cambria" pitchFamily="18" charset="0"/>
              </a:rPr>
            </a:br>
            <a:endParaRPr lang="ru-RU" sz="2800" dirty="0">
              <a:latin typeface="Cambria" pitchFamily="18" charset="0"/>
            </a:endParaRPr>
          </a:p>
        </p:txBody>
      </p:sp>
      <p:sp>
        <p:nvSpPr>
          <p:cNvPr id="3" name="Содержимое 2"/>
          <p:cNvSpPr>
            <a:spLocks noGrp="1"/>
          </p:cNvSpPr>
          <p:nvPr>
            <p:ph idx="1"/>
          </p:nvPr>
        </p:nvSpPr>
        <p:spPr>
          <a:xfrm>
            <a:off x="3563888" y="1600200"/>
            <a:ext cx="5122912" cy="4525963"/>
          </a:xfrm>
        </p:spPr>
        <p:txBody>
          <a:bodyPr>
            <a:normAutofit fontScale="70000" lnSpcReduction="20000"/>
          </a:bodyPr>
          <a:lstStyle/>
          <a:p>
            <a:r>
              <a:rPr lang="ru-RU" sz="2600" dirty="0" smtClean="0">
                <a:solidFill>
                  <a:srgbClr val="002060"/>
                </a:solidFill>
                <a:latin typeface="Cambria" pitchFamily="18" charset="0"/>
              </a:rPr>
              <a:t>Доступность материалов:  возможность легко достать, а затем убрать на место</a:t>
            </a:r>
          </a:p>
          <a:p>
            <a:r>
              <a:rPr lang="ru-RU" sz="2600" dirty="0" smtClean="0">
                <a:solidFill>
                  <a:srgbClr val="002060"/>
                </a:solidFill>
                <a:latin typeface="Cambria" pitchFamily="18" charset="0"/>
              </a:rPr>
              <a:t>Наличие разнообразных материалов (структурированных и неструктурированных), соответствующих интересам, опыту, стилям обучения и уровню развития каждого ребенка</a:t>
            </a:r>
          </a:p>
          <a:p>
            <a:r>
              <a:rPr lang="ru-RU" sz="2600" dirty="0" smtClean="0">
                <a:solidFill>
                  <a:srgbClr val="002060"/>
                </a:solidFill>
                <a:latin typeface="Cambria" pitchFamily="18" charset="0"/>
              </a:rPr>
              <a:t>Возможность обновлять предлагаемые детям материалы</a:t>
            </a:r>
          </a:p>
          <a:p>
            <a:r>
              <a:rPr lang="ru-RU" sz="2600" dirty="0" smtClean="0">
                <a:solidFill>
                  <a:srgbClr val="002060"/>
                </a:solidFill>
                <a:latin typeface="Cambria" pitchFamily="18" charset="0"/>
              </a:rPr>
              <a:t>Возможность создания материалов совместно с детьми</a:t>
            </a:r>
          </a:p>
          <a:p>
            <a:r>
              <a:rPr lang="ru-RU" sz="2600" dirty="0" smtClean="0">
                <a:solidFill>
                  <a:srgbClr val="002060"/>
                </a:solidFill>
                <a:latin typeface="Cambria" pitchFamily="18" charset="0"/>
              </a:rPr>
              <a:t>Наличие </a:t>
            </a:r>
            <a:r>
              <a:rPr lang="ru-RU" sz="2600" dirty="0" err="1" smtClean="0">
                <a:solidFill>
                  <a:srgbClr val="002060"/>
                </a:solidFill>
                <a:latin typeface="Cambria" pitchFamily="18" charset="0"/>
              </a:rPr>
              <a:t>межпредметных</a:t>
            </a:r>
            <a:r>
              <a:rPr lang="ru-RU" sz="2600" dirty="0" smtClean="0">
                <a:solidFill>
                  <a:srgbClr val="002060"/>
                </a:solidFill>
                <a:latin typeface="Cambria" pitchFamily="18" charset="0"/>
              </a:rPr>
              <a:t> материалов (например, в центре математики можно поместить истории о великих математиках, задачи в письменном виде, блоки (кубики) и т.п.)</a:t>
            </a:r>
          </a:p>
          <a:p>
            <a:endParaRPr lang="ru-RU" sz="1600" dirty="0"/>
          </a:p>
        </p:txBody>
      </p:sp>
      <p:pic>
        <p:nvPicPr>
          <p:cNvPr id="9218" name="Picture 2"/>
          <p:cNvPicPr>
            <a:picLocks noChangeAspect="1" noChangeArrowheads="1"/>
          </p:cNvPicPr>
          <p:nvPr/>
        </p:nvPicPr>
        <p:blipFill>
          <a:blip r:embed="rId2" cstate="print"/>
          <a:srcRect/>
          <a:stretch>
            <a:fillRect/>
          </a:stretch>
        </p:blipFill>
        <p:spPr bwMode="auto">
          <a:xfrm>
            <a:off x="179512" y="1844824"/>
            <a:ext cx="3419872"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301006"/>
          </a:xfrm>
        </p:spPr>
        <p:txBody>
          <a:bodyPr>
            <a:normAutofit fontScale="90000"/>
          </a:bodyPr>
          <a:lstStyle/>
          <a:p>
            <a:r>
              <a:rPr lang="ru-RU" sz="2700" b="1" dirty="0" smtClean="0"/>
              <a:t/>
            </a:r>
            <a:br>
              <a:rPr lang="ru-RU" sz="2700" b="1" dirty="0" smtClean="0"/>
            </a:br>
            <a:r>
              <a:rPr lang="ru-RU" sz="2700" b="1" dirty="0" smtClean="0"/>
              <a:t/>
            </a:r>
            <a:br>
              <a:rPr lang="ru-RU" sz="2700" b="1" dirty="0" smtClean="0"/>
            </a:br>
            <a:r>
              <a:rPr lang="ru-RU" sz="2700" b="1" dirty="0" smtClean="0"/>
              <a:t/>
            </a:r>
            <a:br>
              <a:rPr lang="ru-RU" sz="2700" b="1" dirty="0" smtClean="0"/>
            </a:br>
            <a:r>
              <a:rPr lang="ru-RU" sz="3100" b="1" dirty="0" smtClean="0">
                <a:solidFill>
                  <a:srgbClr val="760000"/>
                </a:solidFill>
                <a:latin typeface="Cambria" pitchFamily="18" charset="0"/>
              </a:rPr>
              <a:t>Среда, побуждающая детей участвовать в ее </a:t>
            </a:r>
            <a:r>
              <a:rPr lang="ru-RU" sz="3100" b="1" i="1" dirty="0" smtClean="0">
                <a:solidFill>
                  <a:srgbClr val="760000"/>
                </a:solidFill>
                <a:latin typeface="Cambria" pitchFamily="18" charset="0"/>
              </a:rPr>
              <a:t>планировании, организации и поддержании</a:t>
            </a:r>
            <a:r>
              <a:rPr lang="ru-RU" sz="2700" dirty="0" smtClean="0">
                <a:solidFill>
                  <a:srgbClr val="760000"/>
                </a:solidFill>
                <a:latin typeface="Cambria" pitchFamily="18" charset="0"/>
              </a:rPr>
              <a:t/>
            </a:r>
            <a:br>
              <a:rPr lang="ru-RU" sz="2700" dirty="0" smtClean="0">
                <a:solidFill>
                  <a:srgbClr val="760000"/>
                </a:solidFill>
                <a:latin typeface="Cambria" pitchFamily="18" charset="0"/>
              </a:rPr>
            </a:br>
            <a:r>
              <a:rPr lang="ru-RU" dirty="0" smtClean="0">
                <a:solidFill>
                  <a:srgbClr val="760000"/>
                </a:solidFill>
                <a:latin typeface="Cambria" pitchFamily="18" charset="0"/>
              </a:rPr>
              <a:t/>
            </a:r>
            <a:br>
              <a:rPr lang="ru-RU" dirty="0" smtClean="0">
                <a:solidFill>
                  <a:srgbClr val="760000"/>
                </a:solidFill>
                <a:latin typeface="Cambria" pitchFamily="18" charset="0"/>
              </a:rPr>
            </a:br>
            <a:endParaRPr lang="ru-RU" dirty="0">
              <a:solidFill>
                <a:srgbClr val="760000"/>
              </a:solidFill>
              <a:latin typeface="Cambria" pitchFamily="18" charset="0"/>
            </a:endParaRPr>
          </a:p>
        </p:txBody>
      </p:sp>
      <p:sp>
        <p:nvSpPr>
          <p:cNvPr id="3" name="Содержимое 2"/>
          <p:cNvSpPr>
            <a:spLocks noGrp="1"/>
          </p:cNvSpPr>
          <p:nvPr>
            <p:ph idx="1"/>
          </p:nvPr>
        </p:nvSpPr>
        <p:spPr/>
        <p:txBody>
          <a:bodyPr>
            <a:normAutofit/>
          </a:bodyPr>
          <a:lstStyle/>
          <a:p>
            <a:r>
              <a:rPr lang="ru-RU" sz="2000" dirty="0" smtClean="0">
                <a:solidFill>
                  <a:srgbClr val="002060"/>
                </a:solidFill>
                <a:latin typeface="Cambria" pitchFamily="18" charset="0"/>
              </a:rPr>
              <a:t>Возможность приносить и хранить вещи из дома или с улицы, чтобы оснащать центры занятий</a:t>
            </a:r>
          </a:p>
          <a:p>
            <a:endParaRPr lang="ru-RU" sz="1600" dirty="0"/>
          </a:p>
        </p:txBody>
      </p:sp>
      <p:pic>
        <p:nvPicPr>
          <p:cNvPr id="5" name="Picture 3"/>
          <p:cNvPicPr>
            <a:picLocks noChangeAspect="1" noChangeArrowheads="1"/>
          </p:cNvPicPr>
          <p:nvPr/>
        </p:nvPicPr>
        <p:blipFill>
          <a:blip r:embed="rId2" cstate="print"/>
          <a:srcRect/>
          <a:stretch>
            <a:fillRect/>
          </a:stretch>
        </p:blipFill>
        <p:spPr bwMode="auto">
          <a:xfrm>
            <a:off x="2699792" y="2564904"/>
            <a:ext cx="3943350" cy="33032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301006"/>
          </a:xfrm>
        </p:spPr>
        <p:txBody>
          <a:bodyPr>
            <a:normAutofit fontScale="90000"/>
          </a:bodyPr>
          <a:lstStyle/>
          <a:p>
            <a:r>
              <a:rPr lang="ru-RU" sz="3100" b="1" i="1" dirty="0" smtClean="0"/>
              <a:t/>
            </a:r>
            <a:br>
              <a:rPr lang="ru-RU" sz="3100" b="1" i="1" dirty="0" smtClean="0"/>
            </a:br>
            <a:r>
              <a:rPr lang="ru-RU" sz="3100" b="1" i="1" dirty="0" smtClean="0">
                <a:solidFill>
                  <a:srgbClr val="760000"/>
                </a:solidFill>
                <a:latin typeface="Cambria" pitchFamily="18" charset="0"/>
              </a:rPr>
              <a:t>Адаптивная </a:t>
            </a:r>
            <a:r>
              <a:rPr lang="ru-RU" sz="3100" b="1" dirty="0" smtClean="0">
                <a:solidFill>
                  <a:srgbClr val="760000"/>
                </a:solidFill>
                <a:latin typeface="Cambria" pitchFamily="18" charset="0"/>
              </a:rPr>
              <a:t>физическая среда, </a:t>
            </a:r>
            <a:r>
              <a:rPr lang="ru-RU" sz="3100" b="1" i="1" dirty="0" smtClean="0">
                <a:solidFill>
                  <a:srgbClr val="760000"/>
                </a:solidFill>
                <a:latin typeface="Cambria" pitchFamily="18" charset="0"/>
              </a:rPr>
              <a:t>отвечающая потребностям</a:t>
            </a:r>
            <a:r>
              <a:rPr lang="ru-RU" sz="3100" dirty="0" smtClean="0">
                <a:solidFill>
                  <a:srgbClr val="760000"/>
                </a:solidFill>
                <a:latin typeface="Cambria" pitchFamily="18" charset="0"/>
              </a:rPr>
              <a:t> </a:t>
            </a:r>
            <a:r>
              <a:rPr lang="ru-RU" sz="3100" b="1" dirty="0" smtClean="0">
                <a:solidFill>
                  <a:srgbClr val="760000"/>
                </a:solidFill>
                <a:latin typeface="Cambria" pitchFamily="18" charset="0"/>
              </a:rPr>
              <a:t>отдельных детей</a:t>
            </a:r>
            <a:r>
              <a:rPr lang="ru-RU" dirty="0" smtClean="0">
                <a:solidFill>
                  <a:srgbClr val="760000"/>
                </a:solidFill>
                <a:latin typeface="Cambria" pitchFamily="18" charset="0"/>
              </a:rPr>
              <a:t/>
            </a:r>
            <a:br>
              <a:rPr lang="ru-RU" dirty="0" smtClean="0">
                <a:solidFill>
                  <a:srgbClr val="760000"/>
                </a:solidFill>
                <a:latin typeface="Cambria" pitchFamily="18" charset="0"/>
              </a:rPr>
            </a:br>
            <a:endParaRPr lang="ru-RU" dirty="0">
              <a:solidFill>
                <a:srgbClr val="760000"/>
              </a:solidFill>
              <a:latin typeface="Cambria" pitchFamily="18" charset="0"/>
            </a:endParaRPr>
          </a:p>
        </p:txBody>
      </p:sp>
      <p:sp>
        <p:nvSpPr>
          <p:cNvPr id="3" name="Содержимое 2"/>
          <p:cNvSpPr>
            <a:spLocks noGrp="1"/>
          </p:cNvSpPr>
          <p:nvPr>
            <p:ph idx="1"/>
          </p:nvPr>
        </p:nvSpPr>
        <p:spPr>
          <a:xfrm>
            <a:off x="3131840" y="1600200"/>
            <a:ext cx="5554960" cy="4525963"/>
          </a:xfrm>
        </p:spPr>
        <p:txBody>
          <a:bodyPr>
            <a:normAutofit fontScale="92500" lnSpcReduction="20000"/>
          </a:bodyPr>
          <a:lstStyle/>
          <a:p>
            <a:r>
              <a:rPr lang="ru-RU" sz="2400" dirty="0" smtClean="0">
                <a:solidFill>
                  <a:srgbClr val="002060"/>
                </a:solidFill>
                <a:latin typeface="Cambria" pitchFamily="18" charset="0"/>
              </a:rPr>
              <a:t>Возможность  изменения среды на основании наблюдений учителя за детьми</a:t>
            </a:r>
          </a:p>
          <a:p>
            <a:r>
              <a:rPr lang="ru-RU" sz="2400" dirty="0" smtClean="0">
                <a:solidFill>
                  <a:srgbClr val="002060"/>
                </a:solidFill>
                <a:latin typeface="Cambria" pitchFamily="18" charset="0"/>
              </a:rPr>
              <a:t>Возможность дифференциации материалов и организация помещения класса для удовлетворения потребности детей, где уважается их культура</a:t>
            </a:r>
          </a:p>
          <a:p>
            <a:r>
              <a:rPr lang="ru-RU" sz="2400" dirty="0" smtClean="0">
                <a:solidFill>
                  <a:srgbClr val="002060"/>
                </a:solidFill>
                <a:latin typeface="Cambria" pitchFamily="18" charset="0"/>
              </a:rPr>
              <a:t>Возможность адаптации физической среды, учитывающей потребности отдельных детей</a:t>
            </a:r>
          </a:p>
          <a:p>
            <a:r>
              <a:rPr lang="ru-RU" sz="2400" dirty="0" smtClean="0">
                <a:solidFill>
                  <a:srgbClr val="002060"/>
                </a:solidFill>
                <a:latin typeface="Cambria" pitchFamily="18" charset="0"/>
              </a:rPr>
              <a:t>Возможность адаптации учебной среды, в зависимости от стилей обучения, роста детей, культурных предпочтений</a:t>
            </a:r>
          </a:p>
          <a:p>
            <a:endParaRPr lang="ru-RU" sz="1600" dirty="0"/>
          </a:p>
        </p:txBody>
      </p:sp>
      <p:pic>
        <p:nvPicPr>
          <p:cNvPr id="6146" name="Picture 2"/>
          <p:cNvPicPr>
            <a:picLocks noChangeAspect="1" noChangeArrowheads="1"/>
          </p:cNvPicPr>
          <p:nvPr/>
        </p:nvPicPr>
        <p:blipFill>
          <a:blip r:embed="rId2" cstate="print"/>
          <a:srcRect/>
          <a:stretch>
            <a:fillRect/>
          </a:stretch>
        </p:blipFill>
        <p:spPr bwMode="auto">
          <a:xfrm>
            <a:off x="251520" y="1700808"/>
            <a:ext cx="2592288" cy="398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301006"/>
          </a:xfrm>
        </p:spPr>
        <p:txBody>
          <a:bodyPr>
            <a:normAutofit fontScale="90000"/>
          </a:bodyPr>
          <a:lstStyle/>
          <a:p>
            <a:r>
              <a:rPr lang="ru-RU" sz="3100" b="1" dirty="0" smtClean="0">
                <a:solidFill>
                  <a:srgbClr val="760000"/>
                </a:solidFill>
                <a:latin typeface="Cambria" pitchFamily="18" charset="0"/>
              </a:rPr>
              <a:t/>
            </a:r>
            <a:br>
              <a:rPr lang="ru-RU" sz="3100" b="1" dirty="0" smtClean="0">
                <a:solidFill>
                  <a:srgbClr val="760000"/>
                </a:solidFill>
                <a:latin typeface="Cambria" pitchFamily="18" charset="0"/>
              </a:rPr>
            </a:br>
            <a:r>
              <a:rPr lang="ru-RU" sz="3100" b="1" dirty="0" smtClean="0">
                <a:solidFill>
                  <a:srgbClr val="760000"/>
                </a:solidFill>
                <a:latin typeface="Cambria" pitchFamily="18" charset="0"/>
              </a:rPr>
              <a:t>Среда, способствующая развитию у детей чувства сообщества</a:t>
            </a:r>
            <a:r>
              <a:rPr lang="ru-RU" b="1" dirty="0" smtClean="0">
                <a:solidFill>
                  <a:srgbClr val="760000"/>
                </a:solidFill>
                <a:latin typeface="Cambria" pitchFamily="18" charset="0"/>
              </a:rPr>
              <a:t/>
            </a:r>
            <a:br>
              <a:rPr lang="ru-RU" b="1" dirty="0" smtClean="0">
                <a:solidFill>
                  <a:srgbClr val="760000"/>
                </a:solidFill>
                <a:latin typeface="Cambria" pitchFamily="18" charset="0"/>
              </a:rPr>
            </a:br>
            <a:endParaRPr lang="ru-RU" b="1" dirty="0">
              <a:solidFill>
                <a:srgbClr val="760000"/>
              </a:solidFill>
              <a:latin typeface="Cambria" pitchFamily="18" charset="0"/>
            </a:endParaRPr>
          </a:p>
        </p:txBody>
      </p:sp>
      <p:pic>
        <p:nvPicPr>
          <p:cNvPr id="5122" name="Picture 2"/>
          <p:cNvPicPr>
            <a:picLocks noChangeAspect="1" noChangeArrowheads="1"/>
          </p:cNvPicPr>
          <p:nvPr/>
        </p:nvPicPr>
        <p:blipFill>
          <a:blip r:embed="rId2" cstate="print"/>
          <a:srcRect/>
          <a:stretch>
            <a:fillRect/>
          </a:stretch>
        </p:blipFill>
        <p:spPr bwMode="auto">
          <a:xfrm rot="5400000">
            <a:off x="2759781" y="776723"/>
            <a:ext cx="3528392" cy="62406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Заголовок 1"/>
          <p:cNvSpPr>
            <a:spLocks noGrp="1"/>
          </p:cNvSpPr>
          <p:nvPr>
            <p:ph type="title"/>
          </p:nvPr>
        </p:nvSpPr>
        <p:spPr>
          <a:xfrm>
            <a:off x="161925" y="446088"/>
            <a:ext cx="8982075" cy="1254720"/>
          </a:xfrm>
        </p:spPr>
        <p:txBody>
          <a:bodyPr>
            <a:normAutofit fontScale="90000"/>
          </a:bodyPr>
          <a:lstStyle/>
          <a:p>
            <a:pPr algn="ctr"/>
            <a:r>
              <a:rPr lang="ru-RU" b="1" dirty="0" err="1" smtClean="0">
                <a:solidFill>
                  <a:srgbClr val="760000"/>
                </a:solidFill>
                <a:latin typeface="Cambria" pitchFamily="18" charset="0"/>
              </a:rPr>
              <a:t>Социокультурная</a:t>
            </a:r>
            <a:r>
              <a:rPr lang="ru-RU" b="1" dirty="0" smtClean="0">
                <a:solidFill>
                  <a:srgbClr val="760000"/>
                </a:solidFill>
                <a:latin typeface="Cambria" pitchFamily="18" charset="0"/>
              </a:rPr>
              <a:t> образовательная среда детского сада</a:t>
            </a:r>
          </a:p>
        </p:txBody>
      </p:sp>
      <p:sp>
        <p:nvSpPr>
          <p:cNvPr id="3" name="Содержимое 2"/>
          <p:cNvSpPr>
            <a:spLocks noGrp="1"/>
          </p:cNvSpPr>
          <p:nvPr>
            <p:ph sz="quarter" idx="1"/>
          </p:nvPr>
        </p:nvSpPr>
        <p:spPr>
          <a:xfrm>
            <a:off x="323528" y="1844824"/>
            <a:ext cx="8330505" cy="4322614"/>
          </a:xfrm>
          <a:solidFill>
            <a:schemeClr val="bg1"/>
          </a:solidFill>
        </p:spPr>
        <p:txBody>
          <a:bodyPr>
            <a:normAutofit fontScale="92500" lnSpcReduction="20000"/>
          </a:bodyPr>
          <a:lstStyle/>
          <a:p>
            <a:pPr marL="107950" indent="0">
              <a:buFontTx/>
              <a:buNone/>
              <a:defRPr/>
            </a:pPr>
            <a:r>
              <a:rPr lang="ru-RU" b="1" dirty="0" smtClean="0">
                <a:solidFill>
                  <a:srgbClr val="0000FF"/>
                </a:solidFill>
                <a:latin typeface="Cambria" pitchFamily="18" charset="0"/>
              </a:rPr>
              <a:t>    </a:t>
            </a:r>
            <a:r>
              <a:rPr lang="ru-RU" sz="3000" b="1" dirty="0" smtClean="0">
                <a:solidFill>
                  <a:srgbClr val="760000"/>
                </a:solidFill>
                <a:latin typeface="Cambria" pitchFamily="18" charset="0"/>
              </a:rPr>
              <a:t>Обеспечивает:</a:t>
            </a:r>
          </a:p>
          <a:p>
            <a:pPr marL="450850">
              <a:buClr>
                <a:srgbClr val="002060"/>
              </a:buClr>
              <a:defRPr/>
            </a:pPr>
            <a:r>
              <a:rPr lang="ru-RU" sz="2800" dirty="0" smtClean="0">
                <a:solidFill>
                  <a:srgbClr val="002060"/>
                </a:solidFill>
                <a:latin typeface="Cambria" pitchFamily="18" charset="0"/>
              </a:rPr>
              <a:t>содержательную, методическую, технологическую целостность образовательного процесса</a:t>
            </a:r>
          </a:p>
          <a:p>
            <a:pPr marL="450850">
              <a:buClr>
                <a:srgbClr val="002060"/>
              </a:buClr>
              <a:defRPr/>
            </a:pPr>
            <a:r>
              <a:rPr lang="ru-RU" sz="2800" dirty="0" smtClean="0">
                <a:solidFill>
                  <a:srgbClr val="002060"/>
                </a:solidFill>
                <a:latin typeface="Cambria" pitchFamily="18" charset="0"/>
              </a:rPr>
              <a:t>эффективную реализацию ФГОС (планирование образовательного процесса и его ресурсного обеспечения, мониторинг)</a:t>
            </a:r>
          </a:p>
          <a:p>
            <a:pPr marL="450850">
              <a:buClr>
                <a:srgbClr val="002060"/>
              </a:buClr>
              <a:defRPr/>
            </a:pPr>
            <a:r>
              <a:rPr lang="ru-RU" sz="2800" dirty="0" smtClean="0">
                <a:solidFill>
                  <a:srgbClr val="002060"/>
                </a:solidFill>
                <a:latin typeface="Cambria" pitchFamily="18" charset="0"/>
              </a:rPr>
              <a:t>сетевое взаимодействие участников образовательного процесса</a:t>
            </a:r>
          </a:p>
          <a:p>
            <a:pPr marL="450850">
              <a:buClr>
                <a:srgbClr val="002060"/>
              </a:buClr>
              <a:defRPr/>
            </a:pPr>
            <a:r>
              <a:rPr lang="ru-RU" sz="2800" dirty="0" smtClean="0">
                <a:solidFill>
                  <a:srgbClr val="002060"/>
                </a:solidFill>
                <a:latin typeface="Cambria" pitchFamily="18" charset="0"/>
              </a:rPr>
              <a:t>сетевое взаимодействие детского сада с другими организациями социальной сферы </a:t>
            </a:r>
          </a:p>
          <a:p>
            <a:pPr marL="450850">
              <a:buClr>
                <a:srgbClr val="002060"/>
              </a:buClr>
              <a:defRPr/>
            </a:pPr>
            <a:r>
              <a:rPr lang="ru-RU" sz="2800" dirty="0" smtClean="0">
                <a:solidFill>
                  <a:srgbClr val="002060"/>
                </a:solidFill>
                <a:latin typeface="Cambria" pitchFamily="18" charset="0"/>
              </a:rPr>
              <a:t>поддержку деятельности педагога </a:t>
            </a:r>
            <a:endParaRPr lang="ru-RU" dirty="0">
              <a:solidFill>
                <a:srgbClr val="002060"/>
              </a:solidFill>
              <a:latin typeface="Cambria" pitchFamily="18" charset="0"/>
            </a:endParaRPr>
          </a:p>
        </p:txBody>
      </p:sp>
      <p:sp>
        <p:nvSpPr>
          <p:cNvPr id="5" name="Номер слайда 4"/>
          <p:cNvSpPr>
            <a:spLocks noGrp="1"/>
          </p:cNvSpPr>
          <p:nvPr>
            <p:ph type="sldNum" sz="quarter" idx="12"/>
          </p:nvPr>
        </p:nvSpPr>
        <p:spPr/>
        <p:txBody>
          <a:bodyPr/>
          <a:lstStyle/>
          <a:p>
            <a:fld id="{B19B0651-EE4F-4900-A07F-96A6BFA9D0F0}" type="slidenum">
              <a:rPr lang="ru-RU" smtClean="0"/>
              <a:pPr/>
              <a:t>56</a:t>
            </a:fld>
            <a:endParaRPr lang="ru-RU"/>
          </a:p>
        </p:txBody>
      </p:sp>
      <p:sp>
        <p:nvSpPr>
          <p:cNvPr id="7" name="Нижний колонтитул 6"/>
          <p:cNvSpPr>
            <a:spLocks noGrp="1"/>
          </p:cNvSpPr>
          <p:nvPr>
            <p:ph type="ftr" sz="quarter" idx="11"/>
          </p:nvPr>
        </p:nvSpPr>
        <p:spPr/>
        <p:txBody>
          <a:bodyPr/>
          <a:lstStyle/>
          <a:p>
            <a:endParaRPr lang="ru-RU"/>
          </a:p>
        </p:txBody>
      </p:sp>
    </p:spTree>
    <p:extLst>
      <p:ext uri="{BB962C8B-B14F-4D97-AF65-F5344CB8AC3E}">
        <p14:creationId xmlns="" xmlns:p14="http://schemas.microsoft.com/office/powerpoint/2010/main" val="15182092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620688"/>
            <a:ext cx="9073008" cy="987425"/>
          </a:xfrm>
        </p:spPr>
        <p:txBody>
          <a:bodyPr>
            <a:normAutofit fontScale="90000"/>
          </a:bodyPr>
          <a:lstStyle/>
          <a:p>
            <a:pPr>
              <a:defRPr/>
            </a:pPr>
            <a:r>
              <a:rPr lang="ru-RU" b="1" dirty="0" err="1" smtClean="0">
                <a:solidFill>
                  <a:srgbClr val="760000"/>
                </a:solidFill>
                <a:latin typeface="Cambria" pitchFamily="18" charset="0"/>
              </a:rPr>
              <a:t>Социокультурная</a:t>
            </a:r>
            <a:r>
              <a:rPr lang="en-US" b="1" dirty="0" smtClean="0">
                <a:solidFill>
                  <a:srgbClr val="760000"/>
                </a:solidFill>
                <a:latin typeface="Cambria" pitchFamily="18" charset="0"/>
              </a:rPr>
              <a:t> </a:t>
            </a:r>
            <a:r>
              <a:rPr lang="ru-RU" b="1" dirty="0" smtClean="0">
                <a:solidFill>
                  <a:srgbClr val="760000"/>
                </a:solidFill>
                <a:latin typeface="Cambria" pitchFamily="18" charset="0"/>
              </a:rPr>
              <a:t>образовательная среда школы </a:t>
            </a:r>
            <a:endParaRPr lang="ru-RU" b="1" dirty="0">
              <a:solidFill>
                <a:srgbClr val="760000"/>
              </a:solidFill>
              <a:latin typeface="Cambria" pitchFamily="18" charset="0"/>
            </a:endParaRPr>
          </a:p>
        </p:txBody>
      </p:sp>
      <p:sp>
        <p:nvSpPr>
          <p:cNvPr id="3" name="Содержимое 2"/>
          <p:cNvSpPr>
            <a:spLocks noGrp="1"/>
          </p:cNvSpPr>
          <p:nvPr>
            <p:ph sz="quarter" idx="1"/>
          </p:nvPr>
        </p:nvSpPr>
        <p:spPr>
          <a:xfrm>
            <a:off x="467544" y="1971675"/>
            <a:ext cx="8424936" cy="3761581"/>
          </a:xfrm>
          <a:solidFill>
            <a:schemeClr val="bg1"/>
          </a:solidFill>
        </p:spPr>
        <p:txBody>
          <a:bodyPr>
            <a:normAutofit fontScale="62500" lnSpcReduction="20000"/>
          </a:bodyPr>
          <a:lstStyle/>
          <a:p>
            <a:pPr marL="107950" indent="0">
              <a:buFontTx/>
              <a:buNone/>
              <a:defRPr/>
            </a:pPr>
            <a:r>
              <a:rPr lang="ru-RU" sz="3200" b="1" dirty="0" smtClean="0">
                <a:solidFill>
                  <a:srgbClr val="760000"/>
                </a:solidFill>
                <a:latin typeface="Cambria" pitchFamily="18" charset="0"/>
              </a:rPr>
              <a:t>        </a:t>
            </a:r>
            <a:r>
              <a:rPr lang="ru-RU" sz="4000" b="1" dirty="0" smtClean="0">
                <a:solidFill>
                  <a:srgbClr val="760000"/>
                </a:solidFill>
                <a:latin typeface="Cambria" pitchFamily="18" charset="0"/>
              </a:rPr>
              <a:t>Включает:</a:t>
            </a:r>
          </a:p>
          <a:p>
            <a:pPr marL="565150" indent="-457200">
              <a:buClr>
                <a:srgbClr val="002060"/>
              </a:buClr>
              <a:defRPr/>
            </a:pPr>
            <a:r>
              <a:rPr lang="ru-RU" sz="4000" dirty="0" smtClean="0">
                <a:solidFill>
                  <a:srgbClr val="002060"/>
                </a:solidFill>
                <a:latin typeface="Cambria" pitchFamily="18" charset="0"/>
              </a:rPr>
              <a:t>комплекс информационно -образовательных ресурсов</a:t>
            </a:r>
            <a:r>
              <a:rPr lang="en-US" sz="4000" dirty="0" smtClean="0">
                <a:solidFill>
                  <a:srgbClr val="002060"/>
                </a:solidFill>
                <a:latin typeface="Cambria" pitchFamily="18" charset="0"/>
              </a:rPr>
              <a:t> </a:t>
            </a:r>
            <a:r>
              <a:rPr lang="ru-RU" sz="4000" dirty="0" smtClean="0">
                <a:solidFill>
                  <a:srgbClr val="002060"/>
                </a:solidFill>
                <a:latin typeface="Cambria" pitchFamily="18" charset="0"/>
              </a:rPr>
              <a:t>на различных носителях</a:t>
            </a:r>
          </a:p>
          <a:p>
            <a:pPr marL="565150" indent="-457200">
              <a:buClr>
                <a:srgbClr val="002060"/>
              </a:buClr>
              <a:defRPr/>
            </a:pPr>
            <a:r>
              <a:rPr lang="ru-RU" sz="4000" dirty="0" smtClean="0">
                <a:solidFill>
                  <a:srgbClr val="002060"/>
                </a:solidFill>
                <a:latin typeface="Cambria" pitchFamily="18" charset="0"/>
              </a:rPr>
              <a:t>совокупность средств обучения, обеспечивающих эффективное взаимодействие всех  участников образовательного  процесса</a:t>
            </a:r>
          </a:p>
          <a:p>
            <a:pPr marL="565150" indent="-457200">
              <a:buClr>
                <a:srgbClr val="002060"/>
              </a:buClr>
              <a:defRPr/>
            </a:pPr>
            <a:r>
              <a:rPr lang="ru-RU" sz="4000" dirty="0" smtClean="0">
                <a:solidFill>
                  <a:srgbClr val="002060"/>
                </a:solidFill>
                <a:latin typeface="Cambria" pitchFamily="18" charset="0"/>
              </a:rPr>
              <a:t>систему педагогических технологий</a:t>
            </a:r>
          </a:p>
          <a:p>
            <a:pPr marL="565150" indent="-457200">
              <a:buClr>
                <a:srgbClr val="002060"/>
              </a:buClr>
              <a:defRPr/>
            </a:pPr>
            <a:r>
              <a:rPr lang="ru-RU" sz="4000" dirty="0" smtClean="0">
                <a:solidFill>
                  <a:srgbClr val="002060"/>
                </a:solidFill>
                <a:latin typeface="Cambria" pitchFamily="18" charset="0"/>
              </a:rPr>
              <a:t>организационно-экономические и финансовые механизмы</a:t>
            </a:r>
          </a:p>
          <a:p>
            <a:pPr marL="565150" indent="-457200">
              <a:buClr>
                <a:srgbClr val="002060"/>
              </a:buClr>
              <a:defRPr/>
            </a:pPr>
            <a:r>
              <a:rPr lang="ru-RU" sz="4000" dirty="0" smtClean="0">
                <a:solidFill>
                  <a:srgbClr val="002060"/>
                </a:solidFill>
                <a:latin typeface="Cambria" pitchFamily="18" charset="0"/>
              </a:rPr>
              <a:t>кадровое обеспечение</a:t>
            </a:r>
            <a:endParaRPr lang="ru-RU" sz="4000" dirty="0">
              <a:solidFill>
                <a:srgbClr val="002060"/>
              </a:solidFill>
              <a:latin typeface="Cambria" pitchFamily="18" charset="0"/>
            </a:endParaRPr>
          </a:p>
        </p:txBody>
      </p:sp>
      <p:sp>
        <p:nvSpPr>
          <p:cNvPr id="5" name="Номер слайда 4"/>
          <p:cNvSpPr>
            <a:spLocks noGrp="1"/>
          </p:cNvSpPr>
          <p:nvPr>
            <p:ph type="sldNum" sz="quarter" idx="12"/>
          </p:nvPr>
        </p:nvSpPr>
        <p:spPr/>
        <p:txBody>
          <a:bodyPr/>
          <a:lstStyle/>
          <a:p>
            <a:fld id="{B19B0651-EE4F-4900-A07F-96A6BFA9D0F0}" type="slidenum">
              <a:rPr lang="ru-RU" smtClean="0"/>
              <a:pPr/>
              <a:t>57</a:t>
            </a:fld>
            <a:endParaRPr lang="ru-RU"/>
          </a:p>
        </p:txBody>
      </p:sp>
      <p:sp>
        <p:nvSpPr>
          <p:cNvPr id="7" name="Нижний колонтитул 6"/>
          <p:cNvSpPr>
            <a:spLocks noGrp="1"/>
          </p:cNvSpPr>
          <p:nvPr>
            <p:ph type="ftr" sz="quarter" idx="11"/>
          </p:nvPr>
        </p:nvSpPr>
        <p:spPr/>
        <p:txBody>
          <a:bodyPr/>
          <a:lstStyle/>
          <a:p>
            <a:endParaRPr lang="ru-RU"/>
          </a:p>
        </p:txBody>
      </p:sp>
    </p:spTree>
    <p:extLst>
      <p:ext uri="{BB962C8B-B14F-4D97-AF65-F5344CB8AC3E}">
        <p14:creationId xmlns="" xmlns:p14="http://schemas.microsoft.com/office/powerpoint/2010/main" val="16303299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p:txBody>
          <a:bodyPr>
            <a:normAutofit fontScale="90000"/>
          </a:bodyPr>
          <a:lstStyle/>
          <a:p>
            <a:pPr eaLnBrk="1" hangingPunct="1"/>
            <a:r>
              <a:rPr lang="ru-RU" altLang="ru-RU" sz="4000" b="1" dirty="0" smtClean="0">
                <a:solidFill>
                  <a:srgbClr val="960000"/>
                </a:solidFill>
                <a:latin typeface="Cambria" pitchFamily="18" charset="0"/>
                <a:cs typeface="Times New Roman" pitchFamily="18" charset="0"/>
              </a:rPr>
              <a:t>Системные изменения:</a:t>
            </a:r>
            <a:br>
              <a:rPr lang="ru-RU" altLang="ru-RU" sz="4000" b="1" dirty="0" smtClean="0">
                <a:solidFill>
                  <a:srgbClr val="960000"/>
                </a:solidFill>
                <a:latin typeface="Cambria" pitchFamily="18" charset="0"/>
                <a:cs typeface="Times New Roman" pitchFamily="18" charset="0"/>
              </a:rPr>
            </a:br>
            <a:r>
              <a:rPr lang="ru-RU" altLang="ru-RU" sz="4000" b="1" dirty="0" smtClean="0">
                <a:solidFill>
                  <a:srgbClr val="960000"/>
                </a:solidFill>
                <a:latin typeface="Cambria" pitchFamily="18" charset="0"/>
                <a:cs typeface="Times New Roman" pitchFamily="18" charset="0"/>
              </a:rPr>
              <a:t> дошкольное образование</a:t>
            </a:r>
            <a:endParaRPr lang="ru-RU" altLang="ru-RU" sz="4000" dirty="0" smtClean="0">
              <a:solidFill>
                <a:srgbClr val="960000"/>
              </a:solidFill>
              <a:latin typeface="Cambria" pitchFamily="18" charset="0"/>
              <a:cs typeface="Times New Roman" pitchFamily="18" charset="0"/>
            </a:endParaRPr>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A400465-E509-4AA8-9025-C87C9F746A93}" type="slidenum">
              <a:rPr lang="ru-RU" smtClean="0"/>
              <a:pPr>
                <a:defRPr/>
              </a:pPr>
              <a:t>58</a:t>
            </a:fld>
            <a:endParaRPr lang="ru-RU"/>
          </a:p>
        </p:txBody>
      </p:sp>
      <p:sp>
        <p:nvSpPr>
          <p:cNvPr id="25605" name="Текст 2"/>
          <p:cNvSpPr>
            <a:spLocks noGrp="1"/>
          </p:cNvSpPr>
          <p:nvPr>
            <p:ph idx="1"/>
          </p:nvPr>
        </p:nvSpPr>
        <p:spPr>
          <a:xfrm>
            <a:off x="250825" y="1628775"/>
            <a:ext cx="8569647" cy="4525963"/>
          </a:xfrm>
        </p:spPr>
        <p:txBody>
          <a:bodyPr/>
          <a:lstStyle/>
          <a:p>
            <a:pPr algn="ctr" eaLnBrk="1" hangingPunct="1">
              <a:buFont typeface="Arial" pitchFamily="34" charset="0"/>
              <a:buNone/>
            </a:pPr>
            <a:r>
              <a:rPr lang="ru-RU" altLang="ru-RU" sz="2000" b="1" dirty="0" smtClean="0">
                <a:latin typeface="Cambria" pitchFamily="18" charset="0"/>
                <a:cs typeface="Times New Roman" pitchFamily="18" charset="0"/>
              </a:rPr>
              <a:t>2013</a:t>
            </a:r>
            <a:r>
              <a:rPr lang="en-US" altLang="ru-RU" sz="2000" b="1" dirty="0" smtClean="0">
                <a:latin typeface="Cambria" pitchFamily="18" charset="0"/>
                <a:cs typeface="Times New Roman" pitchFamily="18" charset="0"/>
              </a:rPr>
              <a:t> </a:t>
            </a:r>
            <a:r>
              <a:rPr lang="ru-RU" altLang="ru-RU" sz="2000" b="1" dirty="0" smtClean="0">
                <a:latin typeface="Cambria" pitchFamily="18" charset="0"/>
                <a:cs typeface="Times New Roman" pitchFamily="18" charset="0"/>
              </a:rPr>
              <a:t>г.</a:t>
            </a:r>
            <a:r>
              <a:rPr lang="en-US" altLang="ru-RU" sz="2000" b="1" dirty="0" smtClean="0">
                <a:latin typeface="Cambria" pitchFamily="18" charset="0"/>
                <a:cs typeface="Times New Roman" pitchFamily="18" charset="0"/>
              </a:rPr>
              <a:t>                                                                </a:t>
            </a:r>
            <a:r>
              <a:rPr lang="ru-RU" altLang="ru-RU" sz="2000" b="1" dirty="0" smtClean="0">
                <a:latin typeface="Cambria" pitchFamily="18" charset="0"/>
                <a:cs typeface="Times New Roman" pitchFamily="18" charset="0"/>
              </a:rPr>
              <a:t>2018 г.</a:t>
            </a:r>
          </a:p>
          <a:p>
            <a:pPr eaLnBrk="1" hangingPunct="1">
              <a:buFont typeface="Arial" pitchFamily="34" charset="0"/>
              <a:buNone/>
            </a:pPr>
            <a:endParaRPr lang="ru-RU" altLang="ru-RU" sz="2400" dirty="0" smtClean="0">
              <a:latin typeface="Cambria" pitchFamily="18" charset="0"/>
              <a:cs typeface="Times New Roman" pitchFamily="18" charset="0"/>
            </a:endParaRPr>
          </a:p>
        </p:txBody>
      </p:sp>
      <p:sp>
        <p:nvSpPr>
          <p:cNvPr id="7" name="Объект 3"/>
          <p:cNvSpPr txBox="1">
            <a:spLocks/>
          </p:cNvSpPr>
          <p:nvPr/>
        </p:nvSpPr>
        <p:spPr>
          <a:xfrm>
            <a:off x="250825" y="2205038"/>
            <a:ext cx="4040188" cy="3951287"/>
          </a:xfrm>
          <a:prstGeom prst="rect">
            <a:avLst/>
          </a:prstGeom>
        </p:spPr>
        <p:txBody>
          <a:bodyPr/>
          <a:lstStyle/>
          <a:p>
            <a:pPr>
              <a:spcBef>
                <a:spcPct val="20000"/>
              </a:spcBef>
              <a:buFont typeface="Arial" charset="0"/>
              <a:buNone/>
              <a:defRPr/>
            </a:pPr>
            <a:r>
              <a:rPr lang="ru-RU" sz="2000" b="1" dirty="0" smtClean="0">
                <a:solidFill>
                  <a:srgbClr val="002060"/>
                </a:solidFill>
                <a:latin typeface="Cambria" pitchFamily="18" charset="0"/>
                <a:cs typeface="Times New Roman" pitchFamily="18" charset="0"/>
              </a:rPr>
              <a:t>Ведущей является </a:t>
            </a:r>
            <a:r>
              <a:rPr lang="ru-RU" sz="2000" dirty="0" smtClean="0">
                <a:solidFill>
                  <a:srgbClr val="002060"/>
                </a:solidFill>
                <a:latin typeface="Cambria" pitchFamily="18" charset="0"/>
                <a:cs typeface="Times New Roman" pitchFamily="18" charset="0"/>
              </a:rPr>
              <a:t>«</a:t>
            </a:r>
            <a:r>
              <a:rPr lang="ru-RU" sz="2000" dirty="0">
                <a:solidFill>
                  <a:srgbClr val="002060"/>
                </a:solidFill>
                <a:latin typeface="Cambria" pitchFamily="18" charset="0"/>
                <a:cs typeface="Times New Roman" pitchFamily="18" charset="0"/>
              </a:rPr>
              <a:t>Учебно-дисциплинарная </a:t>
            </a:r>
            <a:r>
              <a:rPr lang="ru-RU" sz="2000" dirty="0" smtClean="0">
                <a:solidFill>
                  <a:srgbClr val="002060"/>
                </a:solidFill>
                <a:latin typeface="Cambria" pitchFamily="18" charset="0"/>
                <a:cs typeface="Times New Roman" pitchFamily="18" charset="0"/>
              </a:rPr>
              <a:t>модель»</a:t>
            </a:r>
            <a:r>
              <a:rPr lang="en-US" sz="2000" dirty="0" smtClean="0">
                <a:solidFill>
                  <a:srgbClr val="002060"/>
                </a:solidFill>
                <a:latin typeface="Cambria" pitchFamily="18" charset="0"/>
                <a:cs typeface="Times New Roman" pitchFamily="18" charset="0"/>
              </a:rPr>
              <a:t> </a:t>
            </a:r>
            <a:r>
              <a:rPr lang="ru-RU" sz="2000" dirty="0" smtClean="0">
                <a:solidFill>
                  <a:srgbClr val="002060"/>
                </a:solidFill>
                <a:latin typeface="Cambria" pitchFamily="18" charset="0"/>
                <a:cs typeface="Times New Roman" pitchFamily="18" charset="0"/>
              </a:rPr>
              <a:t>ориентирована </a:t>
            </a:r>
            <a:r>
              <a:rPr lang="ru-RU" sz="2000" dirty="0">
                <a:solidFill>
                  <a:srgbClr val="002060"/>
                </a:solidFill>
                <a:latin typeface="Cambria" pitchFamily="18" charset="0"/>
                <a:cs typeface="Times New Roman" pitchFamily="18" charset="0"/>
              </a:rPr>
              <a:t>на подготовку к школе с акцентом на академическую составляющую методологии и программ, основана на требованиях к результатам, которые демонстрируют дети</a:t>
            </a:r>
          </a:p>
          <a:p>
            <a:pPr>
              <a:spcBef>
                <a:spcPct val="20000"/>
              </a:spcBef>
              <a:buFont typeface="Arial" charset="0"/>
              <a:buNone/>
              <a:defRPr/>
            </a:pPr>
            <a:endParaRPr lang="ru-RU" sz="2000" dirty="0">
              <a:latin typeface="Times New Roman" pitchFamily="18" charset="0"/>
              <a:cs typeface="Times New Roman" pitchFamily="18" charset="0"/>
            </a:endParaRPr>
          </a:p>
          <a:p>
            <a:pPr>
              <a:spcBef>
                <a:spcPct val="20000"/>
              </a:spcBef>
              <a:buFont typeface="Arial" charset="0"/>
              <a:buNone/>
              <a:defRPr/>
            </a:pPr>
            <a:endParaRPr lang="ru-RU" sz="3200" dirty="0">
              <a:latin typeface="+mn-lt"/>
              <a:cs typeface="+mn-cs"/>
            </a:endParaRPr>
          </a:p>
        </p:txBody>
      </p:sp>
      <p:sp>
        <p:nvSpPr>
          <p:cNvPr id="25607" name="Объект 5"/>
          <p:cNvSpPr txBox="1">
            <a:spLocks/>
          </p:cNvSpPr>
          <p:nvPr/>
        </p:nvSpPr>
        <p:spPr bwMode="auto">
          <a:xfrm>
            <a:off x="4645025" y="2174875"/>
            <a:ext cx="4319588" cy="3951288"/>
          </a:xfrm>
          <a:prstGeom prst="rect">
            <a:avLst/>
          </a:prstGeom>
          <a:noFill/>
          <a:ln w="9525">
            <a:noFill/>
            <a:miter lim="800000"/>
            <a:headEnd/>
            <a:tailEnd/>
          </a:ln>
        </p:spPr>
        <p:txBody>
          <a:bodyPr/>
          <a:lstStyle/>
          <a:p>
            <a:pPr>
              <a:spcBef>
                <a:spcPct val="20000"/>
              </a:spcBef>
              <a:buFont typeface="Arial" pitchFamily="34" charset="0"/>
              <a:buNone/>
            </a:pPr>
            <a:r>
              <a:rPr lang="ru-RU" altLang="ru-RU" sz="2000" b="1" dirty="0" smtClean="0">
                <a:solidFill>
                  <a:srgbClr val="002060"/>
                </a:solidFill>
                <a:latin typeface="Cambria" pitchFamily="18" charset="0"/>
                <a:cs typeface="Times New Roman" pitchFamily="18" charset="0"/>
              </a:rPr>
              <a:t>Ведущей является  </a:t>
            </a:r>
            <a:r>
              <a:rPr lang="ru-RU" altLang="ru-RU" sz="2000" dirty="0" smtClean="0">
                <a:solidFill>
                  <a:srgbClr val="002060"/>
                </a:solidFill>
                <a:latin typeface="Cambria" pitchFamily="18" charset="0"/>
                <a:cs typeface="Times New Roman" pitchFamily="18" charset="0"/>
              </a:rPr>
              <a:t>«</a:t>
            </a:r>
            <a:r>
              <a:rPr lang="ru-RU" altLang="ru-RU" sz="2000" dirty="0">
                <a:solidFill>
                  <a:srgbClr val="002060"/>
                </a:solidFill>
                <a:latin typeface="Cambria" pitchFamily="18" charset="0"/>
                <a:cs typeface="Times New Roman" pitchFamily="18" charset="0"/>
              </a:rPr>
              <a:t>Личностно-ориентированная модель</a:t>
            </a:r>
            <a:r>
              <a:rPr lang="ru-RU" altLang="ru-RU" sz="2000" dirty="0" smtClean="0">
                <a:solidFill>
                  <a:srgbClr val="002060"/>
                </a:solidFill>
                <a:latin typeface="Cambria" pitchFamily="18" charset="0"/>
                <a:cs typeface="Times New Roman" pitchFamily="18" charset="0"/>
              </a:rPr>
              <a:t>» </a:t>
            </a:r>
            <a:r>
              <a:rPr lang="ru-RU" altLang="ru-RU" sz="2000" dirty="0">
                <a:solidFill>
                  <a:srgbClr val="002060"/>
                </a:solidFill>
                <a:latin typeface="Cambria" pitchFamily="18" charset="0"/>
                <a:cs typeface="Times New Roman" pitchFamily="18" charset="0"/>
              </a:rPr>
              <a:t>направлена на личностно-ориентированный, персонализированный педагогический подход, основана на требованиях к </a:t>
            </a:r>
            <a:r>
              <a:rPr lang="ru-RU" altLang="ru-RU" sz="2000" dirty="0" err="1">
                <a:solidFill>
                  <a:srgbClr val="002060"/>
                </a:solidFill>
                <a:latin typeface="Cambria" pitchFamily="18" charset="0"/>
                <a:cs typeface="Times New Roman" pitchFamily="18" charset="0"/>
              </a:rPr>
              <a:t>социокультурной</a:t>
            </a:r>
            <a:r>
              <a:rPr lang="ru-RU" altLang="ru-RU" sz="2000" dirty="0">
                <a:solidFill>
                  <a:srgbClr val="002060"/>
                </a:solidFill>
                <a:latin typeface="Cambria" pitchFamily="18" charset="0"/>
                <a:cs typeface="Times New Roman" pitchFamily="18" charset="0"/>
              </a:rPr>
              <a:t> образовательной среде дошкольной образовательной организации, обеспечивающих достижение образовательных результатов</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p:txBody>
          <a:bodyPr>
            <a:normAutofit fontScale="90000"/>
          </a:bodyPr>
          <a:lstStyle/>
          <a:p>
            <a:pPr eaLnBrk="1" hangingPunct="1"/>
            <a:r>
              <a:rPr lang="ru-RU" altLang="ru-RU" sz="4000" b="1" dirty="0" smtClean="0">
                <a:solidFill>
                  <a:srgbClr val="960000"/>
                </a:solidFill>
                <a:latin typeface="Cambria" pitchFamily="18" charset="0"/>
                <a:cs typeface="Times New Roman" pitchFamily="18" charset="0"/>
              </a:rPr>
              <a:t>Системные изменения: </a:t>
            </a:r>
            <a:br>
              <a:rPr lang="ru-RU" altLang="ru-RU" sz="4000" b="1" dirty="0" smtClean="0">
                <a:solidFill>
                  <a:srgbClr val="960000"/>
                </a:solidFill>
                <a:latin typeface="Cambria" pitchFamily="18" charset="0"/>
                <a:cs typeface="Times New Roman" pitchFamily="18" charset="0"/>
              </a:rPr>
            </a:br>
            <a:r>
              <a:rPr lang="ru-RU" altLang="ru-RU" sz="4000" b="1" dirty="0" smtClean="0">
                <a:solidFill>
                  <a:srgbClr val="960000"/>
                </a:solidFill>
                <a:latin typeface="Cambria" pitchFamily="18" charset="0"/>
                <a:cs typeface="Times New Roman" pitchFamily="18" charset="0"/>
              </a:rPr>
              <a:t>детский сад</a:t>
            </a:r>
            <a:endParaRPr lang="ru-RU" altLang="ru-RU" sz="4000" dirty="0" smtClean="0">
              <a:solidFill>
                <a:srgbClr val="960000"/>
              </a:solidFill>
              <a:latin typeface="Cambria" pitchFamily="18" charset="0"/>
              <a:cs typeface="Times New Roman" pitchFamily="18" charset="0"/>
            </a:endParaRPr>
          </a:p>
        </p:txBody>
      </p:sp>
      <p:sp>
        <p:nvSpPr>
          <p:cNvPr id="4" name="Нижний колонтитул 3"/>
          <p:cNvSpPr>
            <a:spLocks noGrp="1"/>
          </p:cNvSpPr>
          <p:nvPr>
            <p:ph type="ftr" sz="quarter" idx="11"/>
          </p:nvPr>
        </p:nvSpPr>
        <p:spPr/>
        <p:txBody>
          <a:bodyPr/>
          <a:lstStyle/>
          <a:p>
            <a:pPr>
              <a:defRPr/>
            </a:pPr>
            <a:endParaRPr lang="ru-RU" dirty="0"/>
          </a:p>
        </p:txBody>
      </p:sp>
      <p:sp>
        <p:nvSpPr>
          <p:cNvPr id="5" name="Номер слайда 4"/>
          <p:cNvSpPr>
            <a:spLocks noGrp="1"/>
          </p:cNvSpPr>
          <p:nvPr>
            <p:ph type="sldNum" sz="quarter" idx="12"/>
          </p:nvPr>
        </p:nvSpPr>
        <p:spPr/>
        <p:txBody>
          <a:bodyPr/>
          <a:lstStyle/>
          <a:p>
            <a:pPr>
              <a:defRPr/>
            </a:pPr>
            <a:fld id="{F4B5AE89-E0F0-42E6-9226-075CAC758C05}" type="slidenum">
              <a:rPr lang="ru-RU" smtClean="0"/>
              <a:pPr>
                <a:defRPr/>
              </a:pPr>
              <a:t>59</a:t>
            </a:fld>
            <a:endParaRPr lang="ru-RU"/>
          </a:p>
        </p:txBody>
      </p:sp>
      <p:sp>
        <p:nvSpPr>
          <p:cNvPr id="26629" name="Текст 2"/>
          <p:cNvSpPr>
            <a:spLocks noGrp="1"/>
          </p:cNvSpPr>
          <p:nvPr>
            <p:ph idx="1"/>
          </p:nvPr>
        </p:nvSpPr>
        <p:spPr>
          <a:xfrm>
            <a:off x="914400" y="1557338"/>
            <a:ext cx="8229600" cy="4525962"/>
          </a:xfrm>
        </p:spPr>
        <p:txBody>
          <a:bodyPr/>
          <a:lstStyle/>
          <a:p>
            <a:pPr eaLnBrk="1" hangingPunct="1">
              <a:buFont typeface="Arial" pitchFamily="34" charset="0"/>
              <a:buNone/>
            </a:pPr>
            <a:r>
              <a:rPr lang="ru-RU" altLang="ru-RU" sz="2000" b="1" dirty="0" smtClean="0">
                <a:latin typeface="Times New Roman" pitchFamily="18" charset="0"/>
                <a:cs typeface="Times New Roman" pitchFamily="18" charset="0"/>
              </a:rPr>
              <a:t>                2013 г.</a:t>
            </a:r>
          </a:p>
        </p:txBody>
      </p:sp>
      <p:sp>
        <p:nvSpPr>
          <p:cNvPr id="26630" name="Текст 4"/>
          <p:cNvSpPr txBox="1">
            <a:spLocks/>
          </p:cNvSpPr>
          <p:nvPr/>
        </p:nvSpPr>
        <p:spPr bwMode="auto">
          <a:xfrm>
            <a:off x="5868144" y="1557338"/>
            <a:ext cx="3682256" cy="639762"/>
          </a:xfrm>
          <a:prstGeom prst="rect">
            <a:avLst/>
          </a:prstGeom>
          <a:noFill/>
          <a:ln w="9525">
            <a:noFill/>
            <a:miter lim="800000"/>
            <a:headEnd/>
            <a:tailEnd/>
          </a:ln>
        </p:spPr>
        <p:txBody>
          <a:bodyPr/>
          <a:lstStyle/>
          <a:p>
            <a:pPr marL="342900" indent="-342900">
              <a:spcBef>
                <a:spcPct val="20000"/>
              </a:spcBef>
            </a:pPr>
            <a:r>
              <a:rPr lang="ru-RU" altLang="ru-RU" sz="2000" b="1" dirty="0" smtClean="0">
                <a:solidFill>
                  <a:srgbClr val="002060"/>
                </a:solidFill>
                <a:latin typeface="Times New Roman" pitchFamily="18" charset="0"/>
                <a:cs typeface="Times New Roman" pitchFamily="18" charset="0"/>
              </a:rPr>
              <a:t>2018 г.</a:t>
            </a:r>
            <a:endParaRPr lang="ru-RU" altLang="ru-RU" sz="2000" b="1" dirty="0">
              <a:solidFill>
                <a:srgbClr val="002060"/>
              </a:solidFill>
              <a:latin typeface="Times New Roman" pitchFamily="18" charset="0"/>
              <a:cs typeface="Times New Roman" pitchFamily="18" charset="0"/>
            </a:endParaRPr>
          </a:p>
        </p:txBody>
      </p:sp>
      <p:sp>
        <p:nvSpPr>
          <p:cNvPr id="8" name="Объект 3"/>
          <p:cNvSpPr txBox="1">
            <a:spLocks/>
          </p:cNvSpPr>
          <p:nvPr/>
        </p:nvSpPr>
        <p:spPr>
          <a:xfrm>
            <a:off x="323850" y="2133600"/>
            <a:ext cx="4040188" cy="4319588"/>
          </a:xfrm>
          <a:prstGeom prst="rect">
            <a:avLst/>
          </a:prstGeom>
        </p:spPr>
        <p:txBody>
          <a:bodyPr>
            <a:normAutofit/>
          </a:bodyPr>
          <a:lstStyle/>
          <a:p>
            <a:pPr marL="342900" indent="-342900" algn="just">
              <a:spcBef>
                <a:spcPct val="20000"/>
              </a:spcBef>
              <a:buFont typeface="Arial" pitchFamily="34" charset="0"/>
              <a:buChar char="•"/>
              <a:defRPr/>
            </a:pPr>
            <a:r>
              <a:rPr lang="ru-RU" dirty="0" smtClean="0">
                <a:solidFill>
                  <a:srgbClr val="002060"/>
                </a:solidFill>
                <a:latin typeface="Cambria" pitchFamily="18" charset="0"/>
                <a:cs typeface="Times New Roman" pitchFamily="18" charset="0"/>
              </a:rPr>
              <a:t>Ориентирован </a:t>
            </a:r>
            <a:r>
              <a:rPr lang="ru-RU" dirty="0">
                <a:solidFill>
                  <a:srgbClr val="002060"/>
                </a:solidFill>
                <a:latin typeface="Cambria" pitchFamily="18" charset="0"/>
                <a:cs typeface="Times New Roman" pitchFamily="18" charset="0"/>
              </a:rPr>
              <a:t>на обучение детей конкретным предметным знаниям в традиционной академической </a:t>
            </a:r>
            <a:r>
              <a:rPr lang="ru-RU" dirty="0" smtClean="0">
                <a:solidFill>
                  <a:srgbClr val="002060"/>
                </a:solidFill>
                <a:latin typeface="Cambria" pitchFamily="18" charset="0"/>
                <a:cs typeface="Times New Roman" pitchFamily="18" charset="0"/>
              </a:rPr>
              <a:t>модели</a:t>
            </a:r>
            <a:endParaRPr lang="en-US" dirty="0" smtClean="0">
              <a:solidFill>
                <a:srgbClr val="002060"/>
              </a:solidFill>
              <a:latin typeface="Cambria" pitchFamily="18" charset="0"/>
              <a:cs typeface="Times New Roman" pitchFamily="18" charset="0"/>
            </a:endParaRPr>
          </a:p>
          <a:p>
            <a:pPr marL="342900" indent="-342900" algn="just">
              <a:spcBef>
                <a:spcPct val="20000"/>
              </a:spcBef>
              <a:buFont typeface="Arial" pitchFamily="34" charset="0"/>
              <a:buChar char="•"/>
              <a:defRPr/>
            </a:pPr>
            <a:r>
              <a:rPr lang="ru-RU" dirty="0" smtClean="0">
                <a:solidFill>
                  <a:srgbClr val="002060"/>
                </a:solidFill>
                <a:latin typeface="Cambria" pitchFamily="18" charset="0"/>
                <a:cs typeface="Times New Roman" pitchFamily="18" charset="0"/>
              </a:rPr>
              <a:t>Ориентирован </a:t>
            </a:r>
            <a:r>
              <a:rPr lang="ru-RU" dirty="0">
                <a:solidFill>
                  <a:srgbClr val="002060"/>
                </a:solidFill>
                <a:latin typeface="Cambria" pitchFamily="18" charset="0"/>
                <a:cs typeface="Times New Roman" pitchFamily="18" charset="0"/>
              </a:rPr>
              <a:t>на начальное формирование предметных навыков: чтение, письмо, счет</a:t>
            </a:r>
          </a:p>
          <a:p>
            <a:pPr marL="342900" indent="-342900" algn="just">
              <a:spcBef>
                <a:spcPct val="20000"/>
              </a:spcBef>
              <a:buFont typeface="Arial" pitchFamily="34" charset="0"/>
              <a:buChar char="•"/>
              <a:defRPr/>
            </a:pPr>
            <a:r>
              <a:rPr lang="ru-RU" dirty="0" smtClean="0">
                <a:solidFill>
                  <a:srgbClr val="002060"/>
                </a:solidFill>
                <a:latin typeface="Cambria" pitchFamily="18" charset="0"/>
                <a:cs typeface="Times New Roman" pitchFamily="18" charset="0"/>
              </a:rPr>
              <a:t>Ориентирован </a:t>
            </a:r>
            <a:r>
              <a:rPr lang="ru-RU" dirty="0">
                <a:solidFill>
                  <a:srgbClr val="002060"/>
                </a:solidFill>
                <a:latin typeface="Cambria" pitchFamily="18" charset="0"/>
                <a:cs typeface="Times New Roman" pitchFamily="18" charset="0"/>
              </a:rPr>
              <a:t>на обеспечение физического и психического развития детей </a:t>
            </a:r>
          </a:p>
          <a:p>
            <a:pPr marL="342900" indent="-342900" algn="just">
              <a:spcBef>
                <a:spcPct val="20000"/>
              </a:spcBef>
              <a:buFont typeface="Arial" pitchFamily="34" charset="0"/>
              <a:buChar char="•"/>
              <a:defRPr/>
            </a:pPr>
            <a:r>
              <a:rPr lang="ru-RU" dirty="0" smtClean="0">
                <a:solidFill>
                  <a:srgbClr val="002060"/>
                </a:solidFill>
                <a:latin typeface="Cambria" pitchFamily="18" charset="0"/>
                <a:cs typeface="Times New Roman" pitchFamily="18" charset="0"/>
              </a:rPr>
              <a:t>Ориентирован </a:t>
            </a:r>
            <a:r>
              <a:rPr lang="ru-RU" dirty="0">
                <a:solidFill>
                  <a:srgbClr val="002060"/>
                </a:solidFill>
                <a:latin typeface="Cambria" pitchFamily="18" charset="0"/>
                <a:cs typeface="Times New Roman" pitchFamily="18" charset="0"/>
              </a:rPr>
              <a:t>на обеспечение творческого развития детей</a:t>
            </a:r>
          </a:p>
          <a:p>
            <a:pPr marL="342900" indent="-342900" algn="just">
              <a:spcBef>
                <a:spcPct val="20000"/>
              </a:spcBef>
              <a:buFont typeface="Arial" pitchFamily="34" charset="0"/>
              <a:buChar char="•"/>
              <a:defRPr/>
            </a:pPr>
            <a:r>
              <a:rPr lang="ru-RU" dirty="0" smtClean="0">
                <a:solidFill>
                  <a:srgbClr val="002060"/>
                </a:solidFill>
                <a:latin typeface="Cambria" pitchFamily="18" charset="0"/>
                <a:cs typeface="Times New Roman" pitchFamily="18" charset="0"/>
              </a:rPr>
              <a:t>Обеспечивает </a:t>
            </a:r>
            <a:r>
              <a:rPr lang="ru-RU" dirty="0">
                <a:solidFill>
                  <a:srgbClr val="002060"/>
                </a:solidFill>
                <a:latin typeface="Cambria" pitchFamily="18" charset="0"/>
                <a:cs typeface="Times New Roman" pitchFamily="18" charset="0"/>
              </a:rPr>
              <a:t>уход и присмотр за детьми</a:t>
            </a:r>
          </a:p>
          <a:p>
            <a:pPr algn="just">
              <a:spcBef>
                <a:spcPct val="20000"/>
              </a:spcBef>
              <a:buFont typeface="Arial" charset="0"/>
              <a:buNone/>
              <a:defRPr/>
            </a:pPr>
            <a:endParaRPr lang="ru-RU" dirty="0">
              <a:latin typeface="+mn-lt"/>
              <a:cs typeface="+mn-cs"/>
            </a:endParaRPr>
          </a:p>
        </p:txBody>
      </p:sp>
      <p:sp>
        <p:nvSpPr>
          <p:cNvPr id="9" name="Объект 5"/>
          <p:cNvSpPr txBox="1">
            <a:spLocks/>
          </p:cNvSpPr>
          <p:nvPr/>
        </p:nvSpPr>
        <p:spPr>
          <a:xfrm>
            <a:off x="4645025" y="2174875"/>
            <a:ext cx="4041775" cy="4683125"/>
          </a:xfrm>
          <a:prstGeom prst="rect">
            <a:avLst/>
          </a:prstGeom>
        </p:spPr>
        <p:txBody>
          <a:bodyPr>
            <a:normAutofit fontScale="70000" lnSpcReduction="20000"/>
          </a:bodyPr>
          <a:lstStyle/>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Ориентирован </a:t>
            </a:r>
            <a:r>
              <a:rPr lang="ru-RU" sz="1900" dirty="0">
                <a:solidFill>
                  <a:srgbClr val="002060"/>
                </a:solidFill>
                <a:latin typeface="Cambria" pitchFamily="18" charset="0"/>
                <a:cs typeface="Times New Roman" pitchFamily="18" charset="0"/>
              </a:rPr>
              <a:t>на организацию учебно-воспитательного процесса и формирование предметных навыков в развивающей </a:t>
            </a:r>
            <a:r>
              <a:rPr lang="ru-RU" sz="1900" dirty="0" err="1">
                <a:solidFill>
                  <a:srgbClr val="002060"/>
                </a:solidFill>
                <a:latin typeface="Cambria" pitchFamily="18" charset="0"/>
                <a:cs typeface="Times New Roman" pitchFamily="18" charset="0"/>
              </a:rPr>
              <a:t>социокультурной</a:t>
            </a:r>
            <a:r>
              <a:rPr lang="ru-RU" sz="1900" dirty="0">
                <a:solidFill>
                  <a:srgbClr val="002060"/>
                </a:solidFill>
                <a:latin typeface="Cambria" pitchFamily="18" charset="0"/>
                <a:cs typeface="Times New Roman" pitchFamily="18" charset="0"/>
              </a:rPr>
              <a:t> образовательной	 среде</a:t>
            </a:r>
          </a:p>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Ориентирован </a:t>
            </a:r>
            <a:r>
              <a:rPr lang="ru-RU" sz="1900" dirty="0">
                <a:solidFill>
                  <a:srgbClr val="002060"/>
                </a:solidFill>
                <a:latin typeface="Cambria" pitchFamily="18" charset="0"/>
                <a:cs typeface="Times New Roman" pitchFamily="18" charset="0"/>
              </a:rPr>
              <a:t>на формирование </a:t>
            </a:r>
            <a:r>
              <a:rPr lang="ru-RU" sz="1900" dirty="0" err="1">
                <a:solidFill>
                  <a:srgbClr val="002060"/>
                </a:solidFill>
                <a:latin typeface="Cambria" pitchFamily="18" charset="0"/>
                <a:cs typeface="Times New Roman" pitchFamily="18" charset="0"/>
              </a:rPr>
              <a:t>метапредметных</a:t>
            </a:r>
            <a:r>
              <a:rPr lang="ru-RU" sz="1900" dirty="0">
                <a:solidFill>
                  <a:srgbClr val="002060"/>
                </a:solidFill>
                <a:latin typeface="Cambria" pitchFamily="18" charset="0"/>
                <a:cs typeface="Times New Roman" pitchFamily="18" charset="0"/>
              </a:rPr>
              <a:t> навыков и универсальных учебных действий</a:t>
            </a:r>
          </a:p>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Ориентирован </a:t>
            </a:r>
            <a:r>
              <a:rPr lang="ru-RU" sz="1900" dirty="0">
                <a:solidFill>
                  <a:srgbClr val="002060"/>
                </a:solidFill>
                <a:latin typeface="Cambria" pitchFamily="18" charset="0"/>
                <a:cs typeface="Times New Roman" pitchFamily="18" charset="0"/>
              </a:rPr>
              <a:t>на формирование личностных навыков: </a:t>
            </a:r>
            <a:r>
              <a:rPr lang="ru-RU" sz="1900" dirty="0" err="1">
                <a:solidFill>
                  <a:srgbClr val="002060"/>
                </a:solidFill>
                <a:latin typeface="Cambria" pitchFamily="18" charset="0"/>
                <a:cs typeface="Times New Roman" pitchFamily="18" charset="0"/>
              </a:rPr>
              <a:t>креативность</a:t>
            </a:r>
            <a:r>
              <a:rPr lang="ru-RU" sz="1900" dirty="0">
                <a:solidFill>
                  <a:srgbClr val="002060"/>
                </a:solidFill>
                <a:latin typeface="Cambria" pitchFamily="18" charset="0"/>
                <a:cs typeface="Times New Roman" pitchFamily="18" charset="0"/>
              </a:rPr>
              <a:t>, коммуникация, </a:t>
            </a:r>
            <a:r>
              <a:rPr lang="ru-RU" sz="1900" dirty="0" err="1">
                <a:solidFill>
                  <a:srgbClr val="002060"/>
                </a:solidFill>
                <a:latin typeface="Cambria" pitchFamily="18" charset="0"/>
                <a:cs typeface="Times New Roman" pitchFamily="18" charset="0"/>
              </a:rPr>
              <a:t>ответственностьуверенность</a:t>
            </a:r>
            <a:r>
              <a:rPr lang="ru-RU" sz="1900" dirty="0">
                <a:solidFill>
                  <a:srgbClr val="002060"/>
                </a:solidFill>
                <a:latin typeface="Cambria" pitchFamily="18" charset="0"/>
                <a:cs typeface="Times New Roman" pitchFamily="18" charset="0"/>
              </a:rPr>
              <a:t> в себе, инициативность, способность к </a:t>
            </a:r>
            <a:r>
              <a:rPr lang="ru-RU" sz="1900" dirty="0" err="1">
                <a:solidFill>
                  <a:srgbClr val="002060"/>
                </a:solidFill>
                <a:latin typeface="Cambria" pitchFamily="18" charset="0"/>
                <a:cs typeface="Times New Roman" pitchFamily="18" charset="0"/>
              </a:rPr>
              <a:t>саморефлексии</a:t>
            </a:r>
            <a:r>
              <a:rPr lang="ru-RU" sz="1900" dirty="0">
                <a:solidFill>
                  <a:srgbClr val="002060"/>
                </a:solidFill>
                <a:latin typeface="Cambria" pitchFamily="18" charset="0"/>
                <a:cs typeface="Times New Roman" pitchFamily="18" charset="0"/>
              </a:rPr>
              <a:t> и оценке собственного прогресса и др.</a:t>
            </a:r>
          </a:p>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Обеспечивает </a:t>
            </a:r>
            <a:r>
              <a:rPr lang="ru-RU" sz="1900" dirty="0">
                <a:solidFill>
                  <a:srgbClr val="002060"/>
                </a:solidFill>
                <a:latin typeface="Cambria" pitchFamily="18" charset="0"/>
                <a:cs typeface="Times New Roman" pitchFamily="18" charset="0"/>
              </a:rPr>
              <a:t>формирование мотивации к познанию и творческой деятельности</a:t>
            </a:r>
          </a:p>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Обеспечивает </a:t>
            </a:r>
            <a:r>
              <a:rPr lang="ru-RU" sz="1900" dirty="0">
                <a:solidFill>
                  <a:srgbClr val="002060"/>
                </a:solidFill>
                <a:latin typeface="Cambria" pitchFamily="18" charset="0"/>
                <a:cs typeface="Times New Roman" pitchFamily="18" charset="0"/>
              </a:rPr>
              <a:t>полноценную информационную поддержку родителей: помогают оценить социальную компетентность ребенка, формируют реалистичные ожидания по отношению к ребенку, помогают  в познании мира ребенка и др.</a:t>
            </a:r>
          </a:p>
          <a:p>
            <a:pPr marL="342900" indent="-342900" algn="just">
              <a:spcBef>
                <a:spcPct val="20000"/>
              </a:spcBef>
              <a:buFont typeface="Arial" pitchFamily="34" charset="0"/>
              <a:buChar char="•"/>
              <a:defRPr/>
            </a:pPr>
            <a:r>
              <a:rPr lang="ru-RU" sz="1900" dirty="0" smtClean="0">
                <a:solidFill>
                  <a:srgbClr val="002060"/>
                </a:solidFill>
                <a:latin typeface="Cambria" pitchFamily="18" charset="0"/>
                <a:cs typeface="Times New Roman" pitchFamily="18" charset="0"/>
              </a:rPr>
              <a:t>Ориентирован </a:t>
            </a:r>
            <a:r>
              <a:rPr lang="ru-RU" sz="1900" dirty="0">
                <a:solidFill>
                  <a:srgbClr val="002060"/>
                </a:solidFill>
                <a:latin typeface="Cambria" pitchFamily="18" charset="0"/>
                <a:cs typeface="Times New Roman" pitchFamily="18" charset="0"/>
              </a:rPr>
              <a:t>на сотрудничество с родителями в целях обеспечения детей лучшими образовательными возможностями</a:t>
            </a:r>
          </a:p>
          <a:p>
            <a:pPr algn="just">
              <a:spcBef>
                <a:spcPct val="20000"/>
              </a:spcBef>
              <a:buFont typeface="Arial" charset="0"/>
              <a:buNone/>
              <a:defRPr/>
            </a:pPr>
            <a:endParaRPr lang="ru-RU" dirty="0">
              <a:latin typeface="+mn-lt"/>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774700" y="390525"/>
            <a:ext cx="7358063" cy="1285875"/>
          </a:xfrm>
        </p:spPr>
        <p:txBody>
          <a:bodyPr>
            <a:normAutofit fontScale="90000"/>
          </a:bodyPr>
          <a:lstStyle/>
          <a:p>
            <a:pPr>
              <a:defRPr/>
            </a:pPr>
            <a:r>
              <a:rPr lang="ru-RU" sz="4000" b="1" dirty="0">
                <a:solidFill>
                  <a:schemeClr val="accent2">
                    <a:lumMod val="75000"/>
                  </a:schemeClr>
                </a:solidFill>
                <a:latin typeface="Cambria" pitchFamily="18" charset="0"/>
              </a:rPr>
              <a:t>Особенности современного детства</a:t>
            </a:r>
          </a:p>
        </p:txBody>
      </p:sp>
      <p:sp>
        <p:nvSpPr>
          <p:cNvPr id="4" name="Номер слайда 3"/>
          <p:cNvSpPr>
            <a:spLocks noGrp="1"/>
          </p:cNvSpPr>
          <p:nvPr>
            <p:ph type="sldNum" sz="quarter" idx="12"/>
          </p:nvPr>
        </p:nvSpPr>
        <p:spPr/>
        <p:txBody>
          <a:bodyPr/>
          <a:lstStyle/>
          <a:p>
            <a:pPr>
              <a:defRPr/>
            </a:pPr>
            <a:fld id="{48F13BC3-C785-4AF8-91C9-413A6B55865E}" type="slidenum">
              <a:rPr lang="ru-RU" smtClean="0"/>
              <a:pPr>
                <a:defRPr/>
              </a:pPr>
              <a:t>6</a:t>
            </a:fld>
            <a:endParaRPr lang="ru-RU"/>
          </a:p>
        </p:txBody>
      </p:sp>
      <p:pic>
        <p:nvPicPr>
          <p:cNvPr id="3076" name="Picture 5" descr="C:\Users\YKnyazeva\AppData\Local\Microsoft\Windows\Temporary Internet Files\Content.Outlook\WTQIZLBY\1376645416_img_0927 (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24075" y="1812925"/>
            <a:ext cx="4964113" cy="428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769689083"/>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p:txBody>
          <a:bodyPr>
            <a:normAutofit fontScale="90000"/>
          </a:bodyPr>
          <a:lstStyle/>
          <a:p>
            <a:pPr eaLnBrk="1" hangingPunct="1"/>
            <a:r>
              <a:rPr lang="ru-RU" altLang="ru-RU" sz="4000" b="1" dirty="0" smtClean="0">
                <a:solidFill>
                  <a:srgbClr val="960000"/>
                </a:solidFill>
                <a:latin typeface="Times New Roman" pitchFamily="18" charset="0"/>
                <a:cs typeface="Times New Roman" pitchFamily="18" charset="0"/>
              </a:rPr>
              <a:t>Системные изменения: дошкольник</a:t>
            </a:r>
            <a:endParaRPr lang="ru-RU" altLang="ru-RU" sz="4000" dirty="0" smtClean="0">
              <a:solidFill>
                <a:srgbClr val="960000"/>
              </a:solidFill>
              <a:latin typeface="Times New Roman" pitchFamily="18" charset="0"/>
              <a:cs typeface="Times New Roman" pitchFamily="18" charset="0"/>
            </a:endParaRPr>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5B724B4-4604-4A58-995C-62CD17052216}" type="slidenum">
              <a:rPr lang="ru-RU" smtClean="0"/>
              <a:pPr>
                <a:defRPr/>
              </a:pPr>
              <a:t>60</a:t>
            </a:fld>
            <a:endParaRPr lang="ru-RU"/>
          </a:p>
        </p:txBody>
      </p:sp>
      <p:sp>
        <p:nvSpPr>
          <p:cNvPr id="27653" name="Текст 2"/>
          <p:cNvSpPr>
            <a:spLocks noGrp="1"/>
          </p:cNvSpPr>
          <p:nvPr>
            <p:ph idx="1"/>
          </p:nvPr>
        </p:nvSpPr>
        <p:spPr/>
        <p:txBody>
          <a:bodyPr/>
          <a:lstStyle/>
          <a:p>
            <a:pPr algn="ctr" eaLnBrk="1" hangingPunct="1">
              <a:buFont typeface="Arial" pitchFamily="34" charset="0"/>
              <a:buNone/>
            </a:pPr>
            <a:endParaRPr lang="ru-RU" altLang="ru-RU" sz="2000" b="1" dirty="0" smtClean="0">
              <a:latin typeface="Times New Roman" pitchFamily="18" charset="0"/>
              <a:cs typeface="Times New Roman" pitchFamily="18" charset="0"/>
            </a:endParaRPr>
          </a:p>
        </p:txBody>
      </p:sp>
      <p:sp>
        <p:nvSpPr>
          <p:cNvPr id="27654" name="Текст 4"/>
          <p:cNvSpPr txBox="1">
            <a:spLocks/>
          </p:cNvSpPr>
          <p:nvPr/>
        </p:nvSpPr>
        <p:spPr bwMode="auto">
          <a:xfrm>
            <a:off x="5102225" y="1628800"/>
            <a:ext cx="4041775" cy="639763"/>
          </a:xfrm>
          <a:prstGeom prst="rect">
            <a:avLst/>
          </a:prstGeom>
          <a:noFill/>
          <a:ln w="9525">
            <a:noFill/>
            <a:miter lim="800000"/>
            <a:headEnd/>
            <a:tailEnd/>
          </a:ln>
        </p:spPr>
        <p:txBody>
          <a:bodyPr/>
          <a:lstStyle/>
          <a:p>
            <a:pPr marL="342900" indent="-342900">
              <a:spcBef>
                <a:spcPct val="20000"/>
              </a:spcBef>
            </a:pPr>
            <a:r>
              <a:rPr lang="ru-RU" altLang="ru-RU" sz="2000" b="1" dirty="0" smtClean="0">
                <a:solidFill>
                  <a:srgbClr val="002060"/>
                </a:solidFill>
                <a:latin typeface="Cambria" pitchFamily="18" charset="0"/>
                <a:cs typeface="Times New Roman" pitchFamily="18" charset="0"/>
              </a:rPr>
              <a:t>2018 г. </a:t>
            </a:r>
            <a:endParaRPr lang="ru-RU" altLang="ru-RU" sz="2000" b="1" dirty="0">
              <a:solidFill>
                <a:srgbClr val="002060"/>
              </a:solidFill>
              <a:latin typeface="Cambria" pitchFamily="18" charset="0"/>
              <a:cs typeface="Times New Roman" pitchFamily="18" charset="0"/>
            </a:endParaRPr>
          </a:p>
        </p:txBody>
      </p:sp>
      <p:sp>
        <p:nvSpPr>
          <p:cNvPr id="8" name="Объект 3"/>
          <p:cNvSpPr txBox="1">
            <a:spLocks/>
          </p:cNvSpPr>
          <p:nvPr/>
        </p:nvSpPr>
        <p:spPr>
          <a:xfrm>
            <a:off x="467544" y="1628800"/>
            <a:ext cx="4040188" cy="3485704"/>
          </a:xfrm>
          <a:prstGeom prst="rect">
            <a:avLst/>
          </a:prstGeom>
        </p:spPr>
        <p:txBody>
          <a:bodyPr/>
          <a:lstStyle/>
          <a:p>
            <a:pPr marL="342900" indent="-342900" algn="ctr">
              <a:spcBef>
                <a:spcPct val="20000"/>
              </a:spcBef>
              <a:defRPr/>
            </a:pPr>
            <a:r>
              <a:rPr lang="ru-RU" sz="2000" b="1" dirty="0" smtClean="0">
                <a:solidFill>
                  <a:srgbClr val="002060"/>
                </a:solidFill>
                <a:latin typeface="Cambria" pitchFamily="18" charset="0"/>
                <a:cs typeface="Times New Roman" pitchFamily="18" charset="0"/>
              </a:rPr>
              <a:t>2013 г.</a:t>
            </a:r>
          </a:p>
          <a:p>
            <a:pPr marL="342900" indent="-342900">
              <a:spcBef>
                <a:spcPct val="20000"/>
              </a:spcBef>
              <a:defRPr/>
            </a:pPr>
            <a:r>
              <a:rPr lang="ru-RU" sz="2000" b="1" dirty="0" smtClean="0">
                <a:solidFill>
                  <a:srgbClr val="002060"/>
                </a:solidFill>
                <a:latin typeface="Cambria" pitchFamily="18" charset="0"/>
                <a:cs typeface="Times New Roman" pitchFamily="18" charset="0"/>
              </a:rPr>
              <a:t>Ключевые </a:t>
            </a:r>
            <a:r>
              <a:rPr lang="ru-RU" sz="2000" b="1" dirty="0">
                <a:solidFill>
                  <a:srgbClr val="002060"/>
                </a:solidFill>
                <a:latin typeface="Cambria" pitchFamily="18" charset="0"/>
                <a:cs typeface="Times New Roman" pitchFamily="18" charset="0"/>
              </a:rPr>
              <a:t>навыки:</a:t>
            </a:r>
          </a:p>
          <a:p>
            <a:pPr marL="342900" indent="-342900">
              <a:spcBef>
                <a:spcPct val="20000"/>
              </a:spcBef>
              <a:buFont typeface="Wingdings" pitchFamily="2" charset="2"/>
              <a:buChar char="q"/>
              <a:defRPr/>
            </a:pPr>
            <a:r>
              <a:rPr lang="ru-RU" sz="2000" dirty="0" smtClean="0">
                <a:solidFill>
                  <a:srgbClr val="002060"/>
                </a:solidFill>
                <a:latin typeface="Cambria" pitchFamily="18" charset="0"/>
                <a:cs typeface="Times New Roman" pitchFamily="18" charset="0"/>
              </a:rPr>
              <a:t>Интеллектуальное </a:t>
            </a:r>
            <a:r>
              <a:rPr lang="ru-RU" sz="2000" dirty="0">
                <a:solidFill>
                  <a:srgbClr val="002060"/>
                </a:solidFill>
                <a:latin typeface="Cambria" pitchFamily="18" charset="0"/>
                <a:cs typeface="Times New Roman" pitchFamily="18" charset="0"/>
              </a:rPr>
              <a:t>развитие</a:t>
            </a:r>
          </a:p>
          <a:p>
            <a:pPr marL="342900" indent="-342900">
              <a:spcBef>
                <a:spcPct val="20000"/>
              </a:spcBef>
              <a:buFont typeface="Wingdings" pitchFamily="2" charset="2"/>
              <a:buChar char="q"/>
              <a:defRPr/>
            </a:pPr>
            <a:r>
              <a:rPr lang="ru-RU" sz="2000" dirty="0" smtClean="0">
                <a:solidFill>
                  <a:srgbClr val="002060"/>
                </a:solidFill>
                <a:latin typeface="Cambria" pitchFamily="18" charset="0"/>
                <a:cs typeface="Times New Roman" pitchFamily="18" charset="0"/>
              </a:rPr>
              <a:t>Грамотность</a:t>
            </a:r>
            <a:endParaRPr lang="ru-RU" sz="2000" dirty="0">
              <a:solidFill>
                <a:srgbClr val="002060"/>
              </a:solidFill>
              <a:latin typeface="Cambria" pitchFamily="18" charset="0"/>
              <a:cs typeface="Times New Roman" pitchFamily="18" charset="0"/>
            </a:endParaRPr>
          </a:p>
          <a:p>
            <a:pPr marL="342900" indent="-342900">
              <a:spcBef>
                <a:spcPct val="20000"/>
              </a:spcBef>
              <a:buFont typeface="Wingdings" pitchFamily="2" charset="2"/>
              <a:buChar char="q"/>
              <a:defRPr/>
            </a:pPr>
            <a:r>
              <a:rPr lang="ru-RU" sz="2000" dirty="0" smtClean="0">
                <a:solidFill>
                  <a:srgbClr val="002060"/>
                </a:solidFill>
                <a:latin typeface="Cambria" pitchFamily="18" charset="0"/>
                <a:cs typeface="Times New Roman" pitchFamily="18" charset="0"/>
              </a:rPr>
              <a:t>Счет</a:t>
            </a:r>
            <a:endParaRPr lang="ru-RU" sz="2000" dirty="0">
              <a:solidFill>
                <a:srgbClr val="002060"/>
              </a:solidFill>
              <a:latin typeface="Cambria" pitchFamily="18" charset="0"/>
              <a:cs typeface="Times New Roman" pitchFamily="18" charset="0"/>
            </a:endParaRPr>
          </a:p>
          <a:p>
            <a:pPr marL="342900" indent="-342900">
              <a:spcBef>
                <a:spcPct val="20000"/>
              </a:spcBef>
              <a:buFont typeface="Wingdings" pitchFamily="2" charset="2"/>
              <a:buChar char="q"/>
              <a:defRPr/>
            </a:pPr>
            <a:r>
              <a:rPr lang="ru-RU" sz="2000" dirty="0" smtClean="0">
                <a:solidFill>
                  <a:srgbClr val="002060"/>
                </a:solidFill>
                <a:latin typeface="Cambria" pitchFamily="18" charset="0"/>
                <a:cs typeface="Times New Roman" pitchFamily="18" charset="0"/>
              </a:rPr>
              <a:t>Предметные </a:t>
            </a:r>
            <a:r>
              <a:rPr lang="ru-RU" sz="2000" dirty="0">
                <a:solidFill>
                  <a:srgbClr val="002060"/>
                </a:solidFill>
                <a:latin typeface="Cambria" pitchFamily="18" charset="0"/>
                <a:cs typeface="Times New Roman" pitchFamily="18" charset="0"/>
              </a:rPr>
              <a:t>знания</a:t>
            </a:r>
          </a:p>
          <a:p>
            <a:pPr marL="342900" indent="-342900">
              <a:spcBef>
                <a:spcPct val="20000"/>
              </a:spcBef>
              <a:defRPr/>
            </a:pPr>
            <a:r>
              <a:rPr lang="ru-RU" sz="2000" b="1" dirty="0">
                <a:solidFill>
                  <a:srgbClr val="002060"/>
                </a:solidFill>
                <a:latin typeface="Cambria" pitchFamily="18" charset="0"/>
                <a:cs typeface="Times New Roman" pitchFamily="18" charset="0"/>
              </a:rPr>
              <a:t>Краткосрочные результаты</a:t>
            </a:r>
          </a:p>
          <a:p>
            <a:pPr>
              <a:spcBef>
                <a:spcPct val="20000"/>
              </a:spcBef>
              <a:buFont typeface="Arial" charset="0"/>
              <a:buNone/>
              <a:defRPr/>
            </a:pPr>
            <a:endParaRPr lang="ru-RU" sz="3200" dirty="0">
              <a:latin typeface="+mn-lt"/>
              <a:cs typeface="+mn-cs"/>
            </a:endParaRPr>
          </a:p>
        </p:txBody>
      </p:sp>
      <p:sp>
        <p:nvSpPr>
          <p:cNvPr id="27656" name="Объект 5"/>
          <p:cNvSpPr txBox="1">
            <a:spLocks/>
          </p:cNvSpPr>
          <p:nvPr/>
        </p:nvSpPr>
        <p:spPr bwMode="auto">
          <a:xfrm>
            <a:off x="4645025" y="2174875"/>
            <a:ext cx="4041775" cy="3951288"/>
          </a:xfrm>
          <a:prstGeom prst="rect">
            <a:avLst/>
          </a:prstGeom>
          <a:noFill/>
          <a:ln w="9525">
            <a:noFill/>
            <a:miter lim="800000"/>
            <a:headEnd/>
            <a:tailEnd/>
          </a:ln>
        </p:spPr>
        <p:txBody>
          <a:bodyPr/>
          <a:lstStyle/>
          <a:p>
            <a:pPr marL="342900" indent="-342900">
              <a:spcBef>
                <a:spcPct val="20000"/>
              </a:spcBef>
            </a:pPr>
            <a:r>
              <a:rPr lang="ru-RU" altLang="ru-RU" sz="2000" b="1" dirty="0">
                <a:solidFill>
                  <a:srgbClr val="002060"/>
                </a:solidFill>
                <a:latin typeface="Cambria" pitchFamily="18" charset="0"/>
                <a:cs typeface="Times New Roman" pitchFamily="18" charset="0"/>
              </a:rPr>
              <a:t>Ключевые</a:t>
            </a:r>
            <a:r>
              <a:rPr lang="ru-RU" altLang="ru-RU" sz="2000" dirty="0">
                <a:solidFill>
                  <a:srgbClr val="002060"/>
                </a:solidFill>
                <a:latin typeface="Cambria" pitchFamily="18" charset="0"/>
                <a:cs typeface="Times New Roman" pitchFamily="18" charset="0"/>
              </a:rPr>
              <a:t> навыки:</a:t>
            </a: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Интеллектуальное </a:t>
            </a:r>
            <a:r>
              <a:rPr lang="ru-RU" altLang="ru-RU" sz="2000" dirty="0">
                <a:solidFill>
                  <a:srgbClr val="002060"/>
                </a:solidFill>
                <a:latin typeface="Cambria" pitchFamily="18" charset="0"/>
                <a:cs typeface="Times New Roman" pitchFamily="18" charset="0"/>
              </a:rPr>
              <a:t>развитие</a:t>
            </a: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Мотивация </a:t>
            </a:r>
            <a:r>
              <a:rPr lang="ru-RU" altLang="ru-RU" sz="2000" dirty="0">
                <a:solidFill>
                  <a:srgbClr val="002060"/>
                </a:solidFill>
                <a:latin typeface="Cambria" pitchFamily="18" charset="0"/>
                <a:cs typeface="Times New Roman" pitchFamily="18" charset="0"/>
              </a:rPr>
              <a:t>к обучению</a:t>
            </a:r>
          </a:p>
          <a:p>
            <a:pPr marL="342900" indent="-342900">
              <a:spcBef>
                <a:spcPct val="20000"/>
              </a:spcBef>
              <a:buFont typeface="Wingdings" pitchFamily="2" charset="2"/>
              <a:buChar char="q"/>
            </a:pPr>
            <a:r>
              <a:rPr lang="ru-RU" altLang="ru-RU" sz="2000" dirty="0" err="1" smtClean="0">
                <a:solidFill>
                  <a:srgbClr val="002060"/>
                </a:solidFill>
                <a:latin typeface="Cambria" pitchFamily="18" charset="0"/>
                <a:cs typeface="Times New Roman" pitchFamily="18" charset="0"/>
              </a:rPr>
              <a:t>Креативность</a:t>
            </a:r>
            <a:r>
              <a:rPr lang="ru-RU" altLang="ru-RU" sz="2000" dirty="0" smtClean="0">
                <a:solidFill>
                  <a:srgbClr val="002060"/>
                </a:solidFill>
                <a:latin typeface="Cambria" pitchFamily="18" charset="0"/>
                <a:cs typeface="Times New Roman" pitchFamily="18" charset="0"/>
              </a:rPr>
              <a:t> </a:t>
            </a:r>
            <a:endParaRPr lang="ru-RU" altLang="ru-RU" sz="2000" dirty="0">
              <a:solidFill>
                <a:srgbClr val="002060"/>
              </a:solidFill>
              <a:latin typeface="Cambria" pitchFamily="18" charset="0"/>
              <a:cs typeface="Times New Roman" pitchFamily="18" charset="0"/>
            </a:endParaRP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Самостоятельность</a:t>
            </a:r>
            <a:endParaRPr lang="ru-RU" altLang="ru-RU" sz="2000" dirty="0">
              <a:solidFill>
                <a:srgbClr val="002060"/>
              </a:solidFill>
              <a:latin typeface="Cambria" pitchFamily="18" charset="0"/>
              <a:cs typeface="Times New Roman" pitchFamily="18" charset="0"/>
            </a:endParaRP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Уверенность </a:t>
            </a:r>
            <a:r>
              <a:rPr lang="ru-RU" altLang="ru-RU" sz="2000" dirty="0">
                <a:solidFill>
                  <a:srgbClr val="002060"/>
                </a:solidFill>
                <a:latin typeface="Cambria" pitchFamily="18" charset="0"/>
                <a:cs typeface="Times New Roman" pitchFamily="18" charset="0"/>
              </a:rPr>
              <a:t>в себе</a:t>
            </a:r>
            <a:endParaRPr lang="en-US" altLang="ru-RU" sz="2000" dirty="0">
              <a:solidFill>
                <a:srgbClr val="002060"/>
              </a:solidFill>
              <a:latin typeface="Cambria" pitchFamily="18" charset="0"/>
              <a:cs typeface="Times New Roman" pitchFamily="18" charset="0"/>
            </a:endParaRP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Общие </a:t>
            </a:r>
            <a:r>
              <a:rPr lang="ru-RU" altLang="ru-RU" sz="2000" dirty="0">
                <a:solidFill>
                  <a:srgbClr val="002060"/>
                </a:solidFill>
                <a:latin typeface="Cambria" pitchFamily="18" charset="0"/>
                <a:cs typeface="Times New Roman" pitchFamily="18" charset="0"/>
              </a:rPr>
              <a:t>знания и навыки</a:t>
            </a:r>
          </a:p>
          <a:p>
            <a:pPr marL="342900" indent="-342900">
              <a:spcBef>
                <a:spcPct val="20000"/>
              </a:spcBef>
              <a:buFont typeface="Wingdings" pitchFamily="2" charset="2"/>
              <a:buChar char="q"/>
            </a:pPr>
            <a:r>
              <a:rPr lang="ru-RU" altLang="ru-RU" sz="2000" dirty="0" smtClean="0">
                <a:solidFill>
                  <a:srgbClr val="002060"/>
                </a:solidFill>
                <a:latin typeface="Cambria" pitchFamily="18" charset="0"/>
                <a:cs typeface="Times New Roman" pitchFamily="18" charset="0"/>
              </a:rPr>
              <a:t>Инициативность </a:t>
            </a:r>
            <a:endParaRPr lang="ru-RU" altLang="ru-RU" sz="2000" dirty="0">
              <a:solidFill>
                <a:srgbClr val="002060"/>
              </a:solidFill>
              <a:latin typeface="Cambria" pitchFamily="18" charset="0"/>
              <a:cs typeface="Times New Roman" pitchFamily="18" charset="0"/>
            </a:endParaRPr>
          </a:p>
          <a:p>
            <a:pPr marL="342900" indent="-342900">
              <a:spcBef>
                <a:spcPct val="20000"/>
              </a:spcBef>
            </a:pPr>
            <a:r>
              <a:rPr lang="ru-RU" altLang="ru-RU" sz="2000" b="1" dirty="0">
                <a:solidFill>
                  <a:srgbClr val="002060"/>
                </a:solidFill>
                <a:latin typeface="Cambria" pitchFamily="18" charset="0"/>
                <a:cs typeface="Times New Roman" pitchFamily="18" charset="0"/>
              </a:rPr>
              <a:t>Долгосрочные результаты</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51B37D77-6A2D-41B0-B3EF-194742B580F3}" type="slidenum">
              <a:rPr lang="ru-RU" smtClean="0"/>
              <a:pPr>
                <a:defRPr/>
              </a:pPr>
              <a:t>61</a:t>
            </a:fld>
            <a:endParaRPr lang="ru-RU"/>
          </a:p>
        </p:txBody>
      </p:sp>
      <p:sp>
        <p:nvSpPr>
          <p:cNvPr id="36866" name="Заголовок 1"/>
          <p:cNvSpPr>
            <a:spLocks noGrp="1"/>
          </p:cNvSpPr>
          <p:nvPr>
            <p:ph type="title"/>
          </p:nvPr>
        </p:nvSpPr>
        <p:spPr>
          <a:xfrm>
            <a:off x="467544" y="476672"/>
            <a:ext cx="8229600" cy="940966"/>
          </a:xfrm>
        </p:spPr>
        <p:txBody>
          <a:bodyPr>
            <a:normAutofit fontScale="90000"/>
          </a:bodyPr>
          <a:lstStyle/>
          <a:p>
            <a:r>
              <a:rPr lang="ru-RU" dirty="0" smtClean="0">
                <a:solidFill>
                  <a:srgbClr val="C00000"/>
                </a:solidFill>
                <a:latin typeface="Cambria" pitchFamily="18" charset="0"/>
              </a:rPr>
              <a:t/>
            </a:r>
            <a:br>
              <a:rPr lang="ru-RU" dirty="0" smtClean="0">
                <a:solidFill>
                  <a:srgbClr val="C00000"/>
                </a:solidFill>
                <a:latin typeface="Cambria" pitchFamily="18" charset="0"/>
              </a:rPr>
            </a:br>
            <a:r>
              <a:rPr lang="ru-RU" dirty="0" smtClean="0">
                <a:solidFill>
                  <a:srgbClr val="C00000"/>
                </a:solidFill>
                <a:latin typeface="Cambria" pitchFamily="18" charset="0"/>
              </a:rPr>
              <a:t/>
            </a:r>
            <a:br>
              <a:rPr lang="ru-RU" dirty="0" smtClean="0">
                <a:solidFill>
                  <a:srgbClr val="C00000"/>
                </a:solidFill>
                <a:latin typeface="Cambria" pitchFamily="18" charset="0"/>
              </a:rPr>
            </a:br>
            <a:r>
              <a:rPr lang="ru-RU" dirty="0" smtClean="0">
                <a:solidFill>
                  <a:srgbClr val="760000"/>
                </a:solidFill>
                <a:latin typeface="Cambria" pitchFamily="18" charset="0"/>
              </a:rPr>
              <a:t>«</a:t>
            </a:r>
            <a:r>
              <a:rPr lang="ru-RU" b="1" dirty="0" smtClean="0">
                <a:solidFill>
                  <a:srgbClr val="760000"/>
                </a:solidFill>
                <a:latin typeface="Cambria" pitchFamily="18" charset="0"/>
              </a:rPr>
              <a:t>Просвещение</a:t>
            </a:r>
            <a:r>
              <a:rPr lang="ru-RU" b="1" dirty="0" smtClean="0">
                <a:solidFill>
                  <a:srgbClr val="8E0000"/>
                </a:solidFill>
                <a:latin typeface="Cambria" pitchFamily="18" charset="0"/>
              </a:rPr>
              <a:t>»</a:t>
            </a:r>
            <a:r>
              <a:rPr lang="ru-RU" b="1" dirty="0" smtClean="0">
                <a:solidFill>
                  <a:srgbClr val="002060"/>
                </a:solidFill>
                <a:latin typeface="Cambria" pitchFamily="18" charset="0"/>
              </a:rPr>
              <a:t> </a:t>
            </a:r>
            <a:r>
              <a:rPr lang="ru-RU" b="1" dirty="0">
                <a:solidFill>
                  <a:srgbClr val="002060"/>
                </a:solidFill>
                <a:latin typeface="Cambria" pitchFamily="18" charset="0"/>
              </a:rPr>
              <a:t>- самым маленьким гражданам России</a:t>
            </a:r>
            <a:r>
              <a:rPr lang="ru-RU" dirty="0" smtClean="0">
                <a:solidFill>
                  <a:srgbClr val="002060"/>
                </a:solidFill>
                <a:latin typeface="Cambria" pitchFamily="18" charset="0"/>
              </a:rPr>
              <a:t/>
            </a:r>
            <a:br>
              <a:rPr lang="ru-RU" dirty="0" smtClean="0">
                <a:solidFill>
                  <a:srgbClr val="002060"/>
                </a:solidFill>
                <a:latin typeface="Cambria" pitchFamily="18" charset="0"/>
              </a:rPr>
            </a:br>
            <a:r>
              <a:rPr lang="ru-RU" dirty="0" smtClean="0">
                <a:solidFill>
                  <a:schemeClr val="tx2"/>
                </a:solidFill>
                <a:latin typeface="Cambria" pitchFamily="18" charset="0"/>
              </a:rPr>
              <a:t/>
            </a:r>
            <a:br>
              <a:rPr lang="ru-RU" dirty="0" smtClean="0">
                <a:solidFill>
                  <a:schemeClr val="tx2"/>
                </a:solidFill>
                <a:latin typeface="Cambria" pitchFamily="18" charset="0"/>
              </a:rPr>
            </a:br>
            <a:r>
              <a:rPr lang="ru-RU" dirty="0" smtClean="0">
                <a:solidFill>
                  <a:srgbClr val="C00000"/>
                </a:solidFill>
                <a:latin typeface="Cambria" pitchFamily="18" charset="0"/>
              </a:rPr>
              <a:t/>
            </a:r>
            <a:br>
              <a:rPr lang="ru-RU" dirty="0" smtClean="0">
                <a:solidFill>
                  <a:srgbClr val="C00000"/>
                </a:solidFill>
                <a:latin typeface="Cambria" pitchFamily="18" charset="0"/>
              </a:rPr>
            </a:br>
            <a:endParaRPr lang="ru-RU" b="1" dirty="0" smtClean="0">
              <a:solidFill>
                <a:srgbClr val="C00000"/>
              </a:solidFill>
              <a:latin typeface="Cambria" pitchFamily="18" charset="0"/>
            </a:endParaRPr>
          </a:p>
        </p:txBody>
      </p:sp>
      <p:pic>
        <p:nvPicPr>
          <p:cNvPr id="1026" name="Picture 2" descr="C:\Users\User\Desktop\1366907804_budu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03648" y="1268760"/>
            <a:ext cx="6480720" cy="46085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935302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 xmlns:p14="http://schemas.microsoft.com/office/powerpoint/2010/main" val="2870222326"/>
              </p:ext>
            </p:extLst>
          </p:nvPr>
        </p:nvGraphicFramePr>
        <p:xfrm>
          <a:off x="341953" y="1628775"/>
          <a:ext cx="4859644" cy="4824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58775" y="363120"/>
            <a:ext cx="8785225" cy="954107"/>
          </a:xfrm>
          <a:prstGeom prst="rect">
            <a:avLst/>
          </a:prstGeom>
          <a:noFill/>
        </p:spPr>
        <p:txBody>
          <a:bodyPr>
            <a:spAutoFit/>
          </a:bodyPr>
          <a:lstStyle/>
          <a:p>
            <a:pPr algn="ctr">
              <a:defRPr/>
            </a:pPr>
            <a:r>
              <a:rPr lang="ru-RU" sz="2800" b="1" dirty="0">
                <a:solidFill>
                  <a:srgbClr val="760000"/>
                </a:solidFill>
                <a:latin typeface="Cambria" pitchFamily="18" charset="0"/>
              </a:rPr>
              <a:t>Комплексные решения для современного дошкольного образования  </a:t>
            </a:r>
          </a:p>
        </p:txBody>
      </p:sp>
      <p:sp>
        <p:nvSpPr>
          <p:cNvPr id="38917" name="TextBox 5"/>
          <p:cNvSpPr txBox="1">
            <a:spLocks noChangeArrowheads="1"/>
          </p:cNvSpPr>
          <p:nvPr/>
        </p:nvSpPr>
        <p:spPr bwMode="auto">
          <a:xfrm>
            <a:off x="5571406" y="5359665"/>
            <a:ext cx="338455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1600" b="1" dirty="0">
                <a:solidFill>
                  <a:schemeClr val="tx2">
                    <a:lumMod val="75000"/>
                  </a:schemeClr>
                </a:solidFill>
                <a:latin typeface="Cambria" pitchFamily="18" charset="0"/>
              </a:rPr>
              <a:t>Нормативная, </a:t>
            </a:r>
          </a:p>
          <a:p>
            <a:pPr eaLnBrk="1" hangingPunct="1"/>
            <a:r>
              <a:rPr lang="ru-RU" sz="1600" b="1" dirty="0">
                <a:solidFill>
                  <a:schemeClr val="tx2">
                    <a:lumMod val="75000"/>
                  </a:schemeClr>
                </a:solidFill>
                <a:latin typeface="Cambria" pitchFamily="18" charset="0"/>
              </a:rPr>
              <a:t>учебно-методическая литература</a:t>
            </a:r>
          </a:p>
        </p:txBody>
      </p:sp>
      <p:sp>
        <p:nvSpPr>
          <p:cNvPr id="38919" name="TextBox 7"/>
          <p:cNvSpPr txBox="1">
            <a:spLocks noChangeArrowheads="1"/>
          </p:cNvSpPr>
          <p:nvPr/>
        </p:nvSpPr>
        <p:spPr bwMode="auto">
          <a:xfrm>
            <a:off x="5558830" y="3910432"/>
            <a:ext cx="338455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1600" b="1" dirty="0">
                <a:solidFill>
                  <a:schemeClr val="tx2">
                    <a:lumMod val="75000"/>
                  </a:schemeClr>
                </a:solidFill>
                <a:latin typeface="Cambria" pitchFamily="18" charset="0"/>
              </a:rPr>
              <a:t>Печатная продукция,  электронные ресурсы, товары , сервисы и услуги</a:t>
            </a:r>
          </a:p>
          <a:p>
            <a:pPr eaLnBrk="1" hangingPunct="1"/>
            <a:r>
              <a:rPr lang="ru-RU" sz="1600" b="1" dirty="0">
                <a:solidFill>
                  <a:schemeClr val="tx2">
                    <a:lumMod val="75000"/>
                  </a:schemeClr>
                </a:solidFill>
                <a:latin typeface="Cambria" pitchFamily="18" charset="0"/>
              </a:rPr>
              <a:t>для  реализации требований ФГОС ДО </a:t>
            </a:r>
          </a:p>
        </p:txBody>
      </p:sp>
      <p:sp>
        <p:nvSpPr>
          <p:cNvPr id="38921" name="TextBox 9"/>
          <p:cNvSpPr txBox="1">
            <a:spLocks noChangeArrowheads="1"/>
          </p:cNvSpPr>
          <p:nvPr/>
        </p:nvSpPr>
        <p:spPr bwMode="auto">
          <a:xfrm>
            <a:off x="5508625" y="2616701"/>
            <a:ext cx="3384550"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1600" b="1" dirty="0">
                <a:solidFill>
                  <a:schemeClr val="tx2">
                    <a:lumMod val="75000"/>
                  </a:schemeClr>
                </a:solidFill>
                <a:latin typeface="Cambria" pitchFamily="18" charset="0"/>
              </a:rPr>
              <a:t>Комплексные решения для обеспечения образовательной деятельности образовательной организации</a:t>
            </a:r>
            <a:endParaRPr lang="ru-RU" sz="1600" dirty="0">
              <a:solidFill>
                <a:schemeClr val="tx2">
                  <a:lumMod val="75000"/>
                </a:schemeClr>
              </a:solidFill>
              <a:latin typeface="Cambria" pitchFamily="18" charset="0"/>
            </a:endParaRPr>
          </a:p>
        </p:txBody>
      </p:sp>
      <p:sp>
        <p:nvSpPr>
          <p:cNvPr id="11" name="Стрелка вправо 10"/>
          <p:cNvSpPr/>
          <p:nvPr/>
        </p:nvSpPr>
        <p:spPr>
          <a:xfrm>
            <a:off x="4175000" y="2131268"/>
            <a:ext cx="1152773" cy="7223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ru-RU"/>
          </a:p>
        </p:txBody>
      </p:sp>
      <p:sp>
        <p:nvSpPr>
          <p:cNvPr id="38924" name="TextBox 12"/>
          <p:cNvSpPr txBox="1">
            <a:spLocks noChangeArrowheads="1"/>
          </p:cNvSpPr>
          <p:nvPr/>
        </p:nvSpPr>
        <p:spPr bwMode="auto">
          <a:xfrm>
            <a:off x="5593419" y="1317227"/>
            <a:ext cx="338455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1600" b="1" dirty="0">
                <a:solidFill>
                  <a:schemeClr val="tx2">
                    <a:lumMod val="75000"/>
                  </a:schemeClr>
                </a:solidFill>
                <a:latin typeface="Cambria" pitchFamily="18" charset="0"/>
              </a:rPr>
              <a:t>Формирование  </a:t>
            </a:r>
            <a:r>
              <a:rPr lang="ru-RU" sz="1600" b="1" dirty="0" smtClean="0">
                <a:solidFill>
                  <a:schemeClr val="tx2">
                    <a:lumMod val="75000"/>
                  </a:schemeClr>
                </a:solidFill>
                <a:latin typeface="Cambria" pitchFamily="18" charset="0"/>
              </a:rPr>
              <a:t>социокультурной образовательной среды </a:t>
            </a:r>
            <a:r>
              <a:rPr lang="ru-RU" sz="1600" b="1" dirty="0">
                <a:solidFill>
                  <a:schemeClr val="tx2">
                    <a:lumMod val="75000"/>
                  </a:schemeClr>
                </a:solidFill>
                <a:latin typeface="Cambria" pitchFamily="18" charset="0"/>
              </a:rPr>
              <a:t>дошкольного детства</a:t>
            </a:r>
          </a:p>
        </p:txBody>
      </p:sp>
      <p:sp>
        <p:nvSpPr>
          <p:cNvPr id="14" name="Стрелка вниз 13"/>
          <p:cNvSpPr/>
          <p:nvPr/>
        </p:nvSpPr>
        <p:spPr>
          <a:xfrm flipH="1" flipV="1">
            <a:off x="7161149" y="5143765"/>
            <a:ext cx="242887" cy="215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Стрелка вниз 14"/>
          <p:cNvSpPr/>
          <p:nvPr/>
        </p:nvSpPr>
        <p:spPr>
          <a:xfrm flipH="1" flipV="1">
            <a:off x="7183133" y="3617515"/>
            <a:ext cx="242887" cy="215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6" name="Стрелка вниз 15"/>
          <p:cNvSpPr/>
          <p:nvPr/>
        </p:nvSpPr>
        <p:spPr>
          <a:xfrm flipH="1" flipV="1">
            <a:off x="7043643" y="2394445"/>
            <a:ext cx="242887" cy="215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Стрелка вправо 19"/>
          <p:cNvSpPr/>
          <p:nvPr/>
        </p:nvSpPr>
        <p:spPr>
          <a:xfrm>
            <a:off x="4292351" y="3581400"/>
            <a:ext cx="1152773" cy="7223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ru-RU"/>
          </a:p>
        </p:txBody>
      </p:sp>
      <p:sp>
        <p:nvSpPr>
          <p:cNvPr id="21" name="Стрелка вправо 20"/>
          <p:cNvSpPr/>
          <p:nvPr/>
        </p:nvSpPr>
        <p:spPr>
          <a:xfrm>
            <a:off x="3923927" y="4802650"/>
            <a:ext cx="1368797" cy="45719"/>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ru-RU"/>
          </a:p>
        </p:txBody>
      </p:sp>
      <p:sp>
        <p:nvSpPr>
          <p:cNvPr id="22" name="Стрелка вправо 21"/>
          <p:cNvSpPr/>
          <p:nvPr/>
        </p:nvSpPr>
        <p:spPr>
          <a:xfrm>
            <a:off x="3598613" y="5461167"/>
            <a:ext cx="1981450" cy="45719"/>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ru-RU"/>
          </a:p>
        </p:txBody>
      </p:sp>
    </p:spTree>
    <p:extLst>
      <p:ext uri="{BB962C8B-B14F-4D97-AF65-F5344CB8AC3E}">
        <p14:creationId xmlns="" xmlns:p14="http://schemas.microsoft.com/office/powerpoint/2010/main" val="1439656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48AEA756-D06A-4F79-8A93-08A68FD86CFF}" type="slidenum">
              <a:rPr lang="ru-RU" smtClean="0"/>
              <a:pPr>
                <a:defRPr/>
              </a:pPr>
              <a:t>63</a:t>
            </a:fld>
            <a:endParaRPr lang="ru-RU"/>
          </a:p>
        </p:txBody>
      </p:sp>
      <p:pic>
        <p:nvPicPr>
          <p:cNvPr id="39939" name="Рисунок 8" descr="Vdohnovenie_RGB.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8788" y="765175"/>
            <a:ext cx="4194175" cy="558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Заголовок 1"/>
          <p:cNvSpPr txBox="1">
            <a:spLocks/>
          </p:cNvSpPr>
          <p:nvPr/>
        </p:nvSpPr>
        <p:spPr bwMode="auto">
          <a:xfrm>
            <a:off x="5332413" y="1700213"/>
            <a:ext cx="3106737" cy="779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fontScale="85000" lnSpcReduction="2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ru-RU" sz="3200" b="1" i="1" dirty="0" smtClean="0">
                <a:solidFill>
                  <a:srgbClr val="002060"/>
                </a:solidFill>
              </a:rPr>
              <a:t>Слагаемые «Вдохновения»</a:t>
            </a:r>
            <a:endParaRPr lang="ru-RU" sz="3200" b="1" i="1" dirty="0">
              <a:solidFill>
                <a:srgbClr val="002060"/>
              </a:solidFill>
            </a:endParaRPr>
          </a:p>
        </p:txBody>
      </p:sp>
      <p:sp>
        <p:nvSpPr>
          <p:cNvPr id="10" name="Скругленный прямоугольник 9"/>
          <p:cNvSpPr/>
          <p:nvPr/>
        </p:nvSpPr>
        <p:spPr>
          <a:xfrm>
            <a:off x="4956866" y="2564904"/>
            <a:ext cx="4067944" cy="648072"/>
          </a:xfrm>
          <a:prstGeom prst="roundRect">
            <a:avLst/>
          </a:prstGeom>
          <a:solidFill>
            <a:srgbClr val="33CC33"/>
          </a:solidFill>
        </p:spPr>
        <p:style>
          <a:lnRef idx="0">
            <a:schemeClr val="accent6"/>
          </a:lnRef>
          <a:fillRef idx="3">
            <a:schemeClr val="accent6"/>
          </a:fillRef>
          <a:effectRef idx="3">
            <a:schemeClr val="accent6"/>
          </a:effectRef>
          <a:fontRef idx="minor">
            <a:schemeClr val="lt1"/>
          </a:fontRef>
        </p:style>
        <p:txBody>
          <a:bodyPr lIns="45210" tIns="45210" rIns="45210" bIns="45210"/>
          <a:lstStyle>
            <a:lvl1pPr defTabSz="266700" eaLnBrk="0" hangingPunct="0">
              <a:defRPr>
                <a:solidFill>
                  <a:schemeClr val="tx1"/>
                </a:solidFill>
                <a:latin typeface="Calibri" pitchFamily="34" charset="0"/>
                <a:cs typeface="Arial" pitchFamily="34" charset="0"/>
              </a:defRPr>
            </a:lvl1pPr>
            <a:lvl2pPr defTabSz="266700" eaLnBrk="0" hangingPunct="0">
              <a:defRPr>
                <a:solidFill>
                  <a:schemeClr val="tx1"/>
                </a:solidFill>
                <a:latin typeface="Calibri" pitchFamily="34" charset="0"/>
                <a:cs typeface="Arial" pitchFamily="34" charset="0"/>
              </a:defRPr>
            </a:lvl2pPr>
            <a:lvl3pPr marL="1143000" indent="-228600" defTabSz="266700" eaLnBrk="0" hangingPunct="0">
              <a:defRPr>
                <a:solidFill>
                  <a:schemeClr val="tx1"/>
                </a:solidFill>
                <a:latin typeface="Calibri" pitchFamily="34" charset="0"/>
                <a:cs typeface="Arial" pitchFamily="34" charset="0"/>
              </a:defRPr>
            </a:lvl3pPr>
            <a:lvl4pPr marL="1600200" indent="-228600" defTabSz="266700" eaLnBrk="0" hangingPunct="0">
              <a:defRPr>
                <a:solidFill>
                  <a:schemeClr val="tx1"/>
                </a:solidFill>
                <a:latin typeface="Calibri" pitchFamily="34" charset="0"/>
                <a:cs typeface="Arial" pitchFamily="34" charset="0"/>
              </a:defRPr>
            </a:lvl4pPr>
            <a:lvl5pPr marL="2057400" indent="-228600" defTabSz="266700" eaLnBrk="0" hangingPunct="0">
              <a:defRPr>
                <a:solidFill>
                  <a:schemeClr val="tx1"/>
                </a:solidFill>
                <a:latin typeface="Calibri" pitchFamily="34" charset="0"/>
                <a:cs typeface="Arial" pitchFamily="34" charset="0"/>
              </a:defRPr>
            </a:lvl5pPr>
            <a:lvl6pPr marL="2514600" indent="-228600" defTabSz="2667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2667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2667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2667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lnSpc>
                <a:spcPct val="90000"/>
              </a:lnSpc>
            </a:pPr>
            <a:r>
              <a:rPr lang="ru-RU" sz="1400" b="1">
                <a:solidFill>
                  <a:srgbClr val="FFFFFF"/>
                </a:solidFill>
              </a:rPr>
              <a:t>Психолого-педагогические технологии </a:t>
            </a:r>
          </a:p>
          <a:p>
            <a:pPr algn="ctr" eaLnBrk="1" hangingPunct="1">
              <a:lnSpc>
                <a:spcPct val="90000"/>
              </a:lnSpc>
            </a:pPr>
            <a:r>
              <a:rPr lang="ru-RU" sz="1400" b="1">
                <a:solidFill>
                  <a:srgbClr val="FFFFFF"/>
                </a:solidFill>
              </a:rPr>
              <a:t>и  творческие мастерские</a:t>
            </a:r>
          </a:p>
          <a:p>
            <a:pPr marL="0" lvl="1" eaLnBrk="1" hangingPunct="1">
              <a:lnSpc>
                <a:spcPct val="90000"/>
              </a:lnSpc>
              <a:spcAft>
                <a:spcPct val="15000"/>
              </a:spcAft>
            </a:pPr>
            <a:endParaRPr lang="ru-RU" sz="2000" b="1">
              <a:solidFill>
                <a:srgbClr val="FFFF00"/>
              </a:solidFill>
            </a:endParaRPr>
          </a:p>
        </p:txBody>
      </p:sp>
      <p:sp>
        <p:nvSpPr>
          <p:cNvPr id="14" name="Скругленный прямоугольник 13"/>
          <p:cNvSpPr/>
          <p:nvPr/>
        </p:nvSpPr>
        <p:spPr>
          <a:xfrm>
            <a:off x="4949330" y="3429000"/>
            <a:ext cx="4067944" cy="648072"/>
          </a:xfrm>
          <a:prstGeom prst="roundRect">
            <a:avLst/>
          </a:prstGeom>
        </p:spPr>
        <p:style>
          <a:lnRef idx="0">
            <a:schemeClr val="accent6"/>
          </a:lnRef>
          <a:fillRef idx="3">
            <a:schemeClr val="accent6"/>
          </a:fillRef>
          <a:effectRef idx="3">
            <a:schemeClr val="accent6"/>
          </a:effectRef>
          <a:fontRef idx="minor">
            <a:schemeClr val="lt1"/>
          </a:fontRef>
        </p:style>
        <p:txBody>
          <a:bodyPr lIns="45210" tIns="45210" rIns="45210" bIns="45210" spcCol="1270" anchor="ctr"/>
          <a:lstStyle/>
          <a:p>
            <a:pPr algn="ctr" defTabSz="266700">
              <a:lnSpc>
                <a:spcPct val="90000"/>
              </a:lnSpc>
              <a:spcAft>
                <a:spcPct val="35000"/>
              </a:spcAft>
              <a:defRPr/>
            </a:pPr>
            <a:r>
              <a:rPr lang="ru-RU" sz="2000" b="1" dirty="0"/>
              <a:t>Развивающая предметно-пространственная среда</a:t>
            </a:r>
            <a:endParaRPr lang="ru-RU" sz="2000" b="1" dirty="0">
              <a:solidFill>
                <a:srgbClr val="FFFF00"/>
              </a:solidFill>
            </a:endParaRPr>
          </a:p>
        </p:txBody>
      </p:sp>
      <p:sp>
        <p:nvSpPr>
          <p:cNvPr id="15" name="Полилиния 14"/>
          <p:cNvSpPr/>
          <p:nvPr/>
        </p:nvSpPr>
        <p:spPr>
          <a:xfrm>
            <a:off x="4956866" y="4293096"/>
            <a:ext cx="2145990" cy="466501"/>
          </a:xfrm>
          <a:custGeom>
            <a:avLst/>
            <a:gdLst>
              <a:gd name="connsiteX0" fmla="*/ 0 w 2941875"/>
              <a:gd name="connsiteY0" fmla="*/ 128326 h 769943"/>
              <a:gd name="connsiteX1" fmla="*/ 37586 w 2941875"/>
              <a:gd name="connsiteY1" fmla="*/ 37586 h 769943"/>
              <a:gd name="connsiteX2" fmla="*/ 128326 w 2941875"/>
              <a:gd name="connsiteY2" fmla="*/ 0 h 769943"/>
              <a:gd name="connsiteX3" fmla="*/ 2813549 w 2941875"/>
              <a:gd name="connsiteY3" fmla="*/ 0 h 769943"/>
              <a:gd name="connsiteX4" fmla="*/ 2904289 w 2941875"/>
              <a:gd name="connsiteY4" fmla="*/ 37586 h 769943"/>
              <a:gd name="connsiteX5" fmla="*/ 2941875 w 2941875"/>
              <a:gd name="connsiteY5" fmla="*/ 128326 h 769943"/>
              <a:gd name="connsiteX6" fmla="*/ 2941875 w 2941875"/>
              <a:gd name="connsiteY6" fmla="*/ 641617 h 769943"/>
              <a:gd name="connsiteX7" fmla="*/ 2904289 w 2941875"/>
              <a:gd name="connsiteY7" fmla="*/ 732357 h 769943"/>
              <a:gd name="connsiteX8" fmla="*/ 2813549 w 2941875"/>
              <a:gd name="connsiteY8" fmla="*/ 769943 h 769943"/>
              <a:gd name="connsiteX9" fmla="*/ 128326 w 2941875"/>
              <a:gd name="connsiteY9" fmla="*/ 769943 h 769943"/>
              <a:gd name="connsiteX10" fmla="*/ 37586 w 2941875"/>
              <a:gd name="connsiteY10" fmla="*/ 732357 h 769943"/>
              <a:gd name="connsiteX11" fmla="*/ 0 w 2941875"/>
              <a:gd name="connsiteY11" fmla="*/ 641617 h 769943"/>
              <a:gd name="connsiteX12" fmla="*/ 0 w 2941875"/>
              <a:gd name="connsiteY12" fmla="*/ 128326 h 76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1875" h="769943">
                <a:moveTo>
                  <a:pt x="0" y="128326"/>
                </a:moveTo>
                <a:cubicBezTo>
                  <a:pt x="0" y="94292"/>
                  <a:pt x="13520" y="61652"/>
                  <a:pt x="37586" y="37586"/>
                </a:cubicBezTo>
                <a:cubicBezTo>
                  <a:pt x="61652" y="13520"/>
                  <a:pt x="94292" y="0"/>
                  <a:pt x="128326" y="0"/>
                </a:cubicBezTo>
                <a:lnTo>
                  <a:pt x="2813549" y="0"/>
                </a:lnTo>
                <a:cubicBezTo>
                  <a:pt x="2847583" y="0"/>
                  <a:pt x="2880223" y="13520"/>
                  <a:pt x="2904289" y="37586"/>
                </a:cubicBezTo>
                <a:cubicBezTo>
                  <a:pt x="2928355" y="61652"/>
                  <a:pt x="2941875" y="94292"/>
                  <a:pt x="2941875" y="128326"/>
                </a:cubicBezTo>
                <a:lnTo>
                  <a:pt x="2941875" y="641617"/>
                </a:lnTo>
                <a:cubicBezTo>
                  <a:pt x="2941875" y="675651"/>
                  <a:pt x="2928355" y="708291"/>
                  <a:pt x="2904289" y="732357"/>
                </a:cubicBezTo>
                <a:cubicBezTo>
                  <a:pt x="2880223" y="756423"/>
                  <a:pt x="2847583" y="769943"/>
                  <a:pt x="2813549" y="769943"/>
                </a:cubicBezTo>
                <a:lnTo>
                  <a:pt x="128326" y="769943"/>
                </a:lnTo>
                <a:cubicBezTo>
                  <a:pt x="94292" y="769943"/>
                  <a:pt x="61652" y="756423"/>
                  <a:pt x="37586" y="732357"/>
                </a:cubicBezTo>
                <a:cubicBezTo>
                  <a:pt x="13520" y="708291"/>
                  <a:pt x="0" y="675651"/>
                  <a:pt x="0" y="641617"/>
                </a:cubicBezTo>
                <a:lnTo>
                  <a:pt x="0" y="128326"/>
                </a:lnTo>
                <a:close/>
              </a:path>
            </a:pathLst>
          </a:custGeom>
        </p:spPr>
        <p:style>
          <a:lnRef idx="0">
            <a:schemeClr val="accent2"/>
          </a:lnRef>
          <a:fillRef idx="3">
            <a:schemeClr val="accent2"/>
          </a:fillRef>
          <a:effectRef idx="3">
            <a:schemeClr val="accent2"/>
          </a:effectRef>
          <a:fontRef idx="minor">
            <a:schemeClr val="lt1"/>
          </a:fontRef>
        </p:style>
        <p:txBody>
          <a:bodyPr lIns="60446" tIns="60446" rIns="60446" bIns="60446" spcCol="1270" anchor="ctr"/>
          <a:lstStyle/>
          <a:p>
            <a:pPr algn="ctr" defTabSz="266700">
              <a:spcAft>
                <a:spcPts val="0"/>
              </a:spcAft>
              <a:defRPr/>
            </a:pPr>
            <a:r>
              <a:rPr lang="ru-RU" sz="1100" b="1" dirty="0"/>
              <a:t>Образовательное сообщество</a:t>
            </a:r>
          </a:p>
          <a:p>
            <a:pPr algn="ctr" defTabSz="266700">
              <a:spcAft>
                <a:spcPts val="0"/>
              </a:spcAft>
              <a:defRPr/>
            </a:pPr>
            <a:r>
              <a:rPr lang="ru-RU" sz="1100" b="1" dirty="0"/>
              <a:t> детей и взрослых</a:t>
            </a:r>
          </a:p>
        </p:txBody>
      </p:sp>
      <p:sp>
        <p:nvSpPr>
          <p:cNvPr id="16" name="Полилиния 15"/>
          <p:cNvSpPr/>
          <p:nvPr/>
        </p:nvSpPr>
        <p:spPr>
          <a:xfrm>
            <a:off x="4942616" y="5013176"/>
            <a:ext cx="2160240" cy="1084912"/>
          </a:xfrm>
          <a:custGeom>
            <a:avLst/>
            <a:gdLst>
              <a:gd name="connsiteX0" fmla="*/ 0 w 2941875"/>
              <a:gd name="connsiteY0" fmla="*/ 128326 h 769943"/>
              <a:gd name="connsiteX1" fmla="*/ 37586 w 2941875"/>
              <a:gd name="connsiteY1" fmla="*/ 37586 h 769943"/>
              <a:gd name="connsiteX2" fmla="*/ 128326 w 2941875"/>
              <a:gd name="connsiteY2" fmla="*/ 0 h 769943"/>
              <a:gd name="connsiteX3" fmla="*/ 2813549 w 2941875"/>
              <a:gd name="connsiteY3" fmla="*/ 0 h 769943"/>
              <a:gd name="connsiteX4" fmla="*/ 2904289 w 2941875"/>
              <a:gd name="connsiteY4" fmla="*/ 37586 h 769943"/>
              <a:gd name="connsiteX5" fmla="*/ 2941875 w 2941875"/>
              <a:gd name="connsiteY5" fmla="*/ 128326 h 769943"/>
              <a:gd name="connsiteX6" fmla="*/ 2941875 w 2941875"/>
              <a:gd name="connsiteY6" fmla="*/ 641617 h 769943"/>
              <a:gd name="connsiteX7" fmla="*/ 2904289 w 2941875"/>
              <a:gd name="connsiteY7" fmla="*/ 732357 h 769943"/>
              <a:gd name="connsiteX8" fmla="*/ 2813549 w 2941875"/>
              <a:gd name="connsiteY8" fmla="*/ 769943 h 769943"/>
              <a:gd name="connsiteX9" fmla="*/ 128326 w 2941875"/>
              <a:gd name="connsiteY9" fmla="*/ 769943 h 769943"/>
              <a:gd name="connsiteX10" fmla="*/ 37586 w 2941875"/>
              <a:gd name="connsiteY10" fmla="*/ 732357 h 769943"/>
              <a:gd name="connsiteX11" fmla="*/ 0 w 2941875"/>
              <a:gd name="connsiteY11" fmla="*/ 641617 h 769943"/>
              <a:gd name="connsiteX12" fmla="*/ 0 w 2941875"/>
              <a:gd name="connsiteY12" fmla="*/ 128326 h 76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1875" h="769943">
                <a:moveTo>
                  <a:pt x="0" y="128326"/>
                </a:moveTo>
                <a:cubicBezTo>
                  <a:pt x="0" y="94292"/>
                  <a:pt x="13520" y="61652"/>
                  <a:pt x="37586" y="37586"/>
                </a:cubicBezTo>
                <a:cubicBezTo>
                  <a:pt x="61652" y="13520"/>
                  <a:pt x="94292" y="0"/>
                  <a:pt x="128326" y="0"/>
                </a:cubicBezTo>
                <a:lnTo>
                  <a:pt x="2813549" y="0"/>
                </a:lnTo>
                <a:cubicBezTo>
                  <a:pt x="2847583" y="0"/>
                  <a:pt x="2880223" y="13520"/>
                  <a:pt x="2904289" y="37586"/>
                </a:cubicBezTo>
                <a:cubicBezTo>
                  <a:pt x="2928355" y="61652"/>
                  <a:pt x="2941875" y="94292"/>
                  <a:pt x="2941875" y="128326"/>
                </a:cubicBezTo>
                <a:lnTo>
                  <a:pt x="2941875" y="641617"/>
                </a:lnTo>
                <a:cubicBezTo>
                  <a:pt x="2941875" y="675651"/>
                  <a:pt x="2928355" y="708291"/>
                  <a:pt x="2904289" y="732357"/>
                </a:cubicBezTo>
                <a:cubicBezTo>
                  <a:pt x="2880223" y="756423"/>
                  <a:pt x="2847583" y="769943"/>
                  <a:pt x="2813549" y="769943"/>
                </a:cubicBezTo>
                <a:lnTo>
                  <a:pt x="128326" y="769943"/>
                </a:lnTo>
                <a:cubicBezTo>
                  <a:pt x="94292" y="769943"/>
                  <a:pt x="61652" y="756423"/>
                  <a:pt x="37586" y="732357"/>
                </a:cubicBezTo>
                <a:cubicBezTo>
                  <a:pt x="13520" y="708291"/>
                  <a:pt x="0" y="675651"/>
                  <a:pt x="0" y="641617"/>
                </a:cubicBezTo>
                <a:lnTo>
                  <a:pt x="0" y="128326"/>
                </a:lnTo>
                <a:close/>
              </a:path>
            </a:pathLst>
          </a:custGeom>
        </p:spPr>
        <p:style>
          <a:lnRef idx="0">
            <a:schemeClr val="accent4"/>
          </a:lnRef>
          <a:fillRef idx="3">
            <a:schemeClr val="accent4"/>
          </a:fillRef>
          <a:effectRef idx="3">
            <a:schemeClr val="accent4"/>
          </a:effectRef>
          <a:fontRef idx="minor">
            <a:schemeClr val="lt1"/>
          </a:fontRef>
        </p:style>
        <p:txBody>
          <a:bodyPr lIns="60446" tIns="60446" rIns="60446" bIns="60446" spcCol="1270" anchor="ctr"/>
          <a:lstStyle/>
          <a:p>
            <a:pPr algn="ctr" defTabSz="266700">
              <a:lnSpc>
                <a:spcPct val="90000"/>
              </a:lnSpc>
              <a:spcAft>
                <a:spcPct val="35000"/>
              </a:spcAft>
              <a:defRPr/>
            </a:pPr>
            <a:r>
              <a:rPr lang="ru-RU" sz="1200" b="1" dirty="0"/>
              <a:t>Сетевое взаимодействие</a:t>
            </a:r>
            <a:br>
              <a:rPr lang="ru-RU" sz="1200" b="1" dirty="0"/>
            </a:br>
            <a:r>
              <a:rPr lang="ru-RU" sz="1200" b="1" dirty="0"/>
              <a:t>с другими участниками образовательных отношений</a:t>
            </a:r>
          </a:p>
        </p:txBody>
      </p:sp>
      <p:sp>
        <p:nvSpPr>
          <p:cNvPr id="17" name="Полилиния 16"/>
          <p:cNvSpPr/>
          <p:nvPr/>
        </p:nvSpPr>
        <p:spPr>
          <a:xfrm>
            <a:off x="7254277" y="4293095"/>
            <a:ext cx="1770533" cy="466502"/>
          </a:xfrm>
          <a:custGeom>
            <a:avLst/>
            <a:gdLst>
              <a:gd name="connsiteX0" fmla="*/ 0 w 2941875"/>
              <a:gd name="connsiteY0" fmla="*/ 128326 h 769943"/>
              <a:gd name="connsiteX1" fmla="*/ 37586 w 2941875"/>
              <a:gd name="connsiteY1" fmla="*/ 37586 h 769943"/>
              <a:gd name="connsiteX2" fmla="*/ 128326 w 2941875"/>
              <a:gd name="connsiteY2" fmla="*/ 0 h 769943"/>
              <a:gd name="connsiteX3" fmla="*/ 2813549 w 2941875"/>
              <a:gd name="connsiteY3" fmla="*/ 0 h 769943"/>
              <a:gd name="connsiteX4" fmla="*/ 2904289 w 2941875"/>
              <a:gd name="connsiteY4" fmla="*/ 37586 h 769943"/>
              <a:gd name="connsiteX5" fmla="*/ 2941875 w 2941875"/>
              <a:gd name="connsiteY5" fmla="*/ 128326 h 769943"/>
              <a:gd name="connsiteX6" fmla="*/ 2941875 w 2941875"/>
              <a:gd name="connsiteY6" fmla="*/ 641617 h 769943"/>
              <a:gd name="connsiteX7" fmla="*/ 2904289 w 2941875"/>
              <a:gd name="connsiteY7" fmla="*/ 732357 h 769943"/>
              <a:gd name="connsiteX8" fmla="*/ 2813549 w 2941875"/>
              <a:gd name="connsiteY8" fmla="*/ 769943 h 769943"/>
              <a:gd name="connsiteX9" fmla="*/ 128326 w 2941875"/>
              <a:gd name="connsiteY9" fmla="*/ 769943 h 769943"/>
              <a:gd name="connsiteX10" fmla="*/ 37586 w 2941875"/>
              <a:gd name="connsiteY10" fmla="*/ 732357 h 769943"/>
              <a:gd name="connsiteX11" fmla="*/ 0 w 2941875"/>
              <a:gd name="connsiteY11" fmla="*/ 641617 h 769943"/>
              <a:gd name="connsiteX12" fmla="*/ 0 w 2941875"/>
              <a:gd name="connsiteY12" fmla="*/ 128326 h 76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1875" h="769943">
                <a:moveTo>
                  <a:pt x="0" y="128326"/>
                </a:moveTo>
                <a:cubicBezTo>
                  <a:pt x="0" y="94292"/>
                  <a:pt x="13520" y="61652"/>
                  <a:pt x="37586" y="37586"/>
                </a:cubicBezTo>
                <a:cubicBezTo>
                  <a:pt x="61652" y="13520"/>
                  <a:pt x="94292" y="0"/>
                  <a:pt x="128326" y="0"/>
                </a:cubicBezTo>
                <a:lnTo>
                  <a:pt x="2813549" y="0"/>
                </a:lnTo>
                <a:cubicBezTo>
                  <a:pt x="2847583" y="0"/>
                  <a:pt x="2880223" y="13520"/>
                  <a:pt x="2904289" y="37586"/>
                </a:cubicBezTo>
                <a:cubicBezTo>
                  <a:pt x="2928355" y="61652"/>
                  <a:pt x="2941875" y="94292"/>
                  <a:pt x="2941875" y="128326"/>
                </a:cubicBezTo>
                <a:lnTo>
                  <a:pt x="2941875" y="641617"/>
                </a:lnTo>
                <a:cubicBezTo>
                  <a:pt x="2941875" y="675651"/>
                  <a:pt x="2928355" y="708291"/>
                  <a:pt x="2904289" y="732357"/>
                </a:cubicBezTo>
                <a:cubicBezTo>
                  <a:pt x="2880223" y="756423"/>
                  <a:pt x="2847583" y="769943"/>
                  <a:pt x="2813549" y="769943"/>
                </a:cubicBezTo>
                <a:lnTo>
                  <a:pt x="128326" y="769943"/>
                </a:lnTo>
                <a:cubicBezTo>
                  <a:pt x="94292" y="769943"/>
                  <a:pt x="61652" y="756423"/>
                  <a:pt x="37586" y="732357"/>
                </a:cubicBezTo>
                <a:cubicBezTo>
                  <a:pt x="13520" y="708291"/>
                  <a:pt x="0" y="675651"/>
                  <a:pt x="0" y="641617"/>
                </a:cubicBezTo>
                <a:lnTo>
                  <a:pt x="0" y="128326"/>
                </a:lnTo>
                <a:close/>
              </a:path>
            </a:pathLst>
          </a:custGeom>
        </p:spPr>
        <p:style>
          <a:lnRef idx="0">
            <a:schemeClr val="accent1"/>
          </a:lnRef>
          <a:fillRef idx="3">
            <a:schemeClr val="accent1"/>
          </a:fillRef>
          <a:effectRef idx="3">
            <a:schemeClr val="accent1"/>
          </a:effectRef>
          <a:fontRef idx="minor">
            <a:schemeClr val="lt1"/>
          </a:fontRef>
        </p:style>
        <p:txBody>
          <a:bodyPr lIns="60446" tIns="60446" rIns="60446" bIns="60446" spcCol="1270" anchor="ctr"/>
          <a:lstStyle/>
          <a:p>
            <a:pPr algn="ctr" defTabSz="266700">
              <a:lnSpc>
                <a:spcPct val="90000"/>
              </a:lnSpc>
              <a:spcAft>
                <a:spcPct val="35000"/>
              </a:spcAft>
              <a:defRPr/>
            </a:pPr>
            <a:r>
              <a:rPr lang="ru-RU" sz="1200" b="1" dirty="0"/>
              <a:t>Партнерство с семьей</a:t>
            </a:r>
          </a:p>
        </p:txBody>
      </p:sp>
      <p:sp>
        <p:nvSpPr>
          <p:cNvPr id="18" name="Полилиния 17"/>
          <p:cNvSpPr/>
          <p:nvPr/>
        </p:nvSpPr>
        <p:spPr>
          <a:xfrm>
            <a:off x="7264997" y="4979986"/>
            <a:ext cx="1752278" cy="1084913"/>
          </a:xfrm>
          <a:custGeom>
            <a:avLst/>
            <a:gdLst>
              <a:gd name="connsiteX0" fmla="*/ 0 w 2941875"/>
              <a:gd name="connsiteY0" fmla="*/ 128326 h 769943"/>
              <a:gd name="connsiteX1" fmla="*/ 37586 w 2941875"/>
              <a:gd name="connsiteY1" fmla="*/ 37586 h 769943"/>
              <a:gd name="connsiteX2" fmla="*/ 128326 w 2941875"/>
              <a:gd name="connsiteY2" fmla="*/ 0 h 769943"/>
              <a:gd name="connsiteX3" fmla="*/ 2813549 w 2941875"/>
              <a:gd name="connsiteY3" fmla="*/ 0 h 769943"/>
              <a:gd name="connsiteX4" fmla="*/ 2904289 w 2941875"/>
              <a:gd name="connsiteY4" fmla="*/ 37586 h 769943"/>
              <a:gd name="connsiteX5" fmla="*/ 2941875 w 2941875"/>
              <a:gd name="connsiteY5" fmla="*/ 128326 h 769943"/>
              <a:gd name="connsiteX6" fmla="*/ 2941875 w 2941875"/>
              <a:gd name="connsiteY6" fmla="*/ 641617 h 769943"/>
              <a:gd name="connsiteX7" fmla="*/ 2904289 w 2941875"/>
              <a:gd name="connsiteY7" fmla="*/ 732357 h 769943"/>
              <a:gd name="connsiteX8" fmla="*/ 2813549 w 2941875"/>
              <a:gd name="connsiteY8" fmla="*/ 769943 h 769943"/>
              <a:gd name="connsiteX9" fmla="*/ 128326 w 2941875"/>
              <a:gd name="connsiteY9" fmla="*/ 769943 h 769943"/>
              <a:gd name="connsiteX10" fmla="*/ 37586 w 2941875"/>
              <a:gd name="connsiteY10" fmla="*/ 732357 h 769943"/>
              <a:gd name="connsiteX11" fmla="*/ 0 w 2941875"/>
              <a:gd name="connsiteY11" fmla="*/ 641617 h 769943"/>
              <a:gd name="connsiteX12" fmla="*/ 0 w 2941875"/>
              <a:gd name="connsiteY12" fmla="*/ 128326 h 76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1875" h="769943">
                <a:moveTo>
                  <a:pt x="0" y="128326"/>
                </a:moveTo>
                <a:cubicBezTo>
                  <a:pt x="0" y="94292"/>
                  <a:pt x="13520" y="61652"/>
                  <a:pt x="37586" y="37586"/>
                </a:cubicBezTo>
                <a:cubicBezTo>
                  <a:pt x="61652" y="13520"/>
                  <a:pt x="94292" y="0"/>
                  <a:pt x="128326" y="0"/>
                </a:cubicBezTo>
                <a:lnTo>
                  <a:pt x="2813549" y="0"/>
                </a:lnTo>
                <a:cubicBezTo>
                  <a:pt x="2847583" y="0"/>
                  <a:pt x="2880223" y="13520"/>
                  <a:pt x="2904289" y="37586"/>
                </a:cubicBezTo>
                <a:cubicBezTo>
                  <a:pt x="2928355" y="61652"/>
                  <a:pt x="2941875" y="94292"/>
                  <a:pt x="2941875" y="128326"/>
                </a:cubicBezTo>
                <a:lnTo>
                  <a:pt x="2941875" y="641617"/>
                </a:lnTo>
                <a:cubicBezTo>
                  <a:pt x="2941875" y="675651"/>
                  <a:pt x="2928355" y="708291"/>
                  <a:pt x="2904289" y="732357"/>
                </a:cubicBezTo>
                <a:cubicBezTo>
                  <a:pt x="2880223" y="756423"/>
                  <a:pt x="2847583" y="769943"/>
                  <a:pt x="2813549" y="769943"/>
                </a:cubicBezTo>
                <a:lnTo>
                  <a:pt x="128326" y="769943"/>
                </a:lnTo>
                <a:cubicBezTo>
                  <a:pt x="94292" y="769943"/>
                  <a:pt x="61652" y="756423"/>
                  <a:pt x="37586" y="732357"/>
                </a:cubicBezTo>
                <a:cubicBezTo>
                  <a:pt x="13520" y="708291"/>
                  <a:pt x="0" y="675651"/>
                  <a:pt x="0" y="641617"/>
                </a:cubicBezTo>
                <a:lnTo>
                  <a:pt x="0" y="128326"/>
                </a:lnTo>
                <a:close/>
              </a:path>
            </a:pathLst>
          </a:custGeom>
        </p:spPr>
        <p:style>
          <a:lnRef idx="0">
            <a:schemeClr val="accent5"/>
          </a:lnRef>
          <a:fillRef idx="3">
            <a:schemeClr val="accent5"/>
          </a:fillRef>
          <a:effectRef idx="3">
            <a:schemeClr val="accent5"/>
          </a:effectRef>
          <a:fontRef idx="minor">
            <a:schemeClr val="lt1"/>
          </a:fontRef>
        </p:style>
        <p:txBody>
          <a:bodyPr lIns="60446" tIns="60446" rIns="60446" bIns="60446" spcCol="1270" anchor="ctr"/>
          <a:lstStyle/>
          <a:p>
            <a:pPr algn="ctr" defTabSz="266700">
              <a:lnSpc>
                <a:spcPct val="90000"/>
              </a:lnSpc>
              <a:spcAft>
                <a:spcPct val="35000"/>
              </a:spcAft>
              <a:defRPr/>
            </a:pPr>
            <a:r>
              <a:rPr lang="ru-RU" sz="1000" b="1" dirty="0"/>
              <a:t>Активное вовлечение культурной и природной среды места расположения образовательной организации</a:t>
            </a:r>
          </a:p>
        </p:txBody>
      </p:sp>
      <p:sp>
        <p:nvSpPr>
          <p:cNvPr id="39959" name="TextBox 1"/>
          <p:cNvSpPr txBox="1">
            <a:spLocks noChangeArrowheads="1"/>
          </p:cNvSpPr>
          <p:nvPr/>
        </p:nvSpPr>
        <p:spPr bwMode="auto">
          <a:xfrm>
            <a:off x="2555875" y="220663"/>
            <a:ext cx="489585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3200" b="1" dirty="0">
                <a:solidFill>
                  <a:srgbClr val="8E0000"/>
                </a:solidFill>
                <a:latin typeface="Cambria" pitchFamily="18" charset="0"/>
              </a:rPr>
              <a:t>ПООП «Вдохновение» </a:t>
            </a:r>
          </a:p>
        </p:txBody>
      </p:sp>
    </p:spTree>
    <p:extLst>
      <p:ext uri="{BB962C8B-B14F-4D97-AF65-F5344CB8AC3E}">
        <p14:creationId xmlns="" xmlns:p14="http://schemas.microsoft.com/office/powerpoint/2010/main" val="101176306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0" descr="http://img-fotki.yandex.ru/get/4812/90468072.1f4/0_64eed_67e81894_XL"/>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63688" y="1280676"/>
            <a:ext cx="5897261" cy="52008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Заголовок 4"/>
          <p:cNvSpPr>
            <a:spLocks noGrp="1"/>
          </p:cNvSpPr>
          <p:nvPr>
            <p:ph type="ctrTitle"/>
          </p:nvPr>
        </p:nvSpPr>
        <p:spPr>
          <a:xfrm>
            <a:off x="1999209" y="2060848"/>
            <a:ext cx="5472608" cy="1800200"/>
          </a:xfrm>
        </p:spPr>
        <p:txBody>
          <a:bodyPr>
            <a:normAutofit/>
          </a:bodyPr>
          <a:lstStyle/>
          <a:p>
            <a:pPr>
              <a:defRPr/>
            </a:pPr>
            <a:r>
              <a:rPr lang="ru-RU" sz="4400" dirty="0" smtClean="0">
                <a:solidFill>
                  <a:srgbClr val="92D050"/>
                </a:solidFill>
                <a:effectLst>
                  <a:outerShdw blurRad="38100" dist="38100" dir="2700000" algn="tl">
                    <a:srgbClr val="000000">
                      <a:alpha val="43137"/>
                    </a:srgbClr>
                  </a:outerShdw>
                </a:effectLst>
                <a:latin typeface="AcademyC Italic" pitchFamily="18" charset="0"/>
              </a:rPr>
              <a:t>ПОЧЕМУЧКИ</a:t>
            </a:r>
            <a:endParaRPr lang="ru-RU" sz="4400" dirty="0">
              <a:solidFill>
                <a:srgbClr val="92D050"/>
              </a:solidFill>
              <a:effectLst>
                <a:outerShdw blurRad="38100" dist="38100" dir="2700000" algn="tl">
                  <a:srgbClr val="000000">
                    <a:alpha val="43137"/>
                  </a:srgbClr>
                </a:outerShdw>
              </a:effectLst>
              <a:latin typeface="AcademyC Italic" pitchFamily="18" charset="0"/>
            </a:endParaRPr>
          </a:p>
        </p:txBody>
      </p:sp>
      <p:sp>
        <p:nvSpPr>
          <p:cNvPr id="7" name="Подзаголовок 6"/>
          <p:cNvSpPr>
            <a:spLocks noGrp="1"/>
          </p:cNvSpPr>
          <p:nvPr>
            <p:ph type="subTitle" idx="1"/>
          </p:nvPr>
        </p:nvSpPr>
        <p:spPr>
          <a:xfrm>
            <a:off x="2267744" y="3717032"/>
            <a:ext cx="5396644" cy="1512168"/>
          </a:xfrm>
        </p:spPr>
        <p:txBody>
          <a:bodyPr>
            <a:normAutofit/>
          </a:bodyPr>
          <a:lstStyle/>
          <a:p>
            <a:pPr algn="ctr">
              <a:spcBef>
                <a:spcPts val="0"/>
              </a:spcBef>
              <a:defRPr/>
            </a:pPr>
            <a:r>
              <a:rPr lang="ru-RU" sz="2000" b="1" dirty="0" smtClean="0">
                <a:solidFill>
                  <a:schemeClr val="accent6">
                    <a:lumMod val="75000"/>
                  </a:schemeClr>
                </a:solidFill>
              </a:rPr>
              <a:t>основная образовательная программа </a:t>
            </a:r>
          </a:p>
          <a:p>
            <a:pPr algn="ctr">
              <a:spcBef>
                <a:spcPts val="0"/>
              </a:spcBef>
              <a:defRPr/>
            </a:pPr>
            <a:r>
              <a:rPr lang="ru-RU" sz="2000" b="1" dirty="0" smtClean="0">
                <a:solidFill>
                  <a:schemeClr val="accent6">
                    <a:lumMod val="75000"/>
                  </a:schemeClr>
                </a:solidFill>
              </a:rPr>
              <a:t>дошкольного образования</a:t>
            </a:r>
          </a:p>
          <a:p>
            <a:pPr algn="ctr">
              <a:spcBef>
                <a:spcPts val="0"/>
              </a:spcBef>
              <a:defRPr/>
            </a:pPr>
            <a:r>
              <a:rPr lang="ru-RU" sz="2000" b="1" dirty="0" smtClean="0">
                <a:solidFill>
                  <a:schemeClr val="accent6">
                    <a:lumMod val="75000"/>
                  </a:schemeClr>
                </a:solidFill>
              </a:rPr>
              <a:t>для детей 0 - 7 лет</a:t>
            </a:r>
            <a:endParaRPr lang="ru-RU" sz="2000" b="1" dirty="0">
              <a:solidFill>
                <a:schemeClr val="accent6">
                  <a:lumMod val="75000"/>
                </a:schemeClr>
              </a:solidFill>
            </a:endParaRPr>
          </a:p>
        </p:txBody>
      </p:sp>
      <p:sp>
        <p:nvSpPr>
          <p:cNvPr id="4" name="Номер слайда 3"/>
          <p:cNvSpPr>
            <a:spLocks noGrp="1"/>
          </p:cNvSpPr>
          <p:nvPr>
            <p:ph type="sldNum" sz="quarter" idx="12"/>
          </p:nvPr>
        </p:nvSpPr>
        <p:spPr/>
        <p:txBody>
          <a:bodyPr/>
          <a:lstStyle/>
          <a:p>
            <a:pPr>
              <a:defRPr/>
            </a:pPr>
            <a:fld id="{4F33EDE1-EB35-45FA-B960-0BEA338BE007}" type="slidenum">
              <a:rPr lang="ru-RU" smtClean="0"/>
              <a:pPr>
                <a:defRPr/>
              </a:pPr>
              <a:t>64</a:t>
            </a:fld>
            <a:endParaRPr lang="ru-RU"/>
          </a:p>
        </p:txBody>
      </p:sp>
      <p:sp>
        <p:nvSpPr>
          <p:cNvPr id="6" name="7-конечная звезда 5"/>
          <p:cNvSpPr/>
          <p:nvPr/>
        </p:nvSpPr>
        <p:spPr>
          <a:xfrm rot="1359046">
            <a:off x="8058150" y="2187575"/>
            <a:ext cx="214313" cy="200025"/>
          </a:xfrm>
          <a:prstGeom prst="star7">
            <a:avLst/>
          </a:prstGeom>
          <a:solidFill>
            <a:srgbClr val="FF00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0967" name="TextBox 8"/>
          <p:cNvSpPr txBox="1">
            <a:spLocks noChangeArrowheads="1"/>
          </p:cNvSpPr>
          <p:nvPr/>
        </p:nvSpPr>
        <p:spPr bwMode="auto">
          <a:xfrm>
            <a:off x="1258888" y="6372225"/>
            <a:ext cx="69532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a:solidFill>
                  <a:schemeClr val="bg1"/>
                </a:solidFill>
              </a:rPr>
              <a:t>Рабочее название программы, может быть изменено в дальнейшем</a:t>
            </a:r>
          </a:p>
        </p:txBody>
      </p:sp>
      <p:sp>
        <p:nvSpPr>
          <p:cNvPr id="10" name="7-конечная звезда 9"/>
          <p:cNvSpPr/>
          <p:nvPr/>
        </p:nvSpPr>
        <p:spPr>
          <a:xfrm rot="1359046">
            <a:off x="1073150" y="6342063"/>
            <a:ext cx="214313" cy="200025"/>
          </a:xfrm>
          <a:prstGeom prst="star7">
            <a:avLst/>
          </a:prstGeom>
          <a:solidFill>
            <a:srgbClr val="FF00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 name="TextBox 1"/>
          <p:cNvSpPr txBox="1"/>
          <p:nvPr/>
        </p:nvSpPr>
        <p:spPr>
          <a:xfrm>
            <a:off x="1691680" y="476672"/>
            <a:ext cx="5760640" cy="584775"/>
          </a:xfrm>
          <a:prstGeom prst="rect">
            <a:avLst/>
          </a:prstGeom>
          <a:noFill/>
        </p:spPr>
        <p:txBody>
          <a:bodyPr wrap="square" rtlCol="0">
            <a:spAutoFit/>
          </a:bodyPr>
          <a:lstStyle/>
          <a:p>
            <a:pPr algn="ctr"/>
            <a:r>
              <a:rPr lang="ru-RU" sz="3200" b="1" dirty="0" smtClean="0">
                <a:solidFill>
                  <a:srgbClr val="8E0000"/>
                </a:solidFill>
                <a:latin typeface="Cambria" pitchFamily="18" charset="0"/>
              </a:rPr>
              <a:t>ПООП «Почемучки</a:t>
            </a:r>
            <a:r>
              <a:rPr lang="ru-RU" sz="3200" dirty="0" smtClean="0">
                <a:solidFill>
                  <a:srgbClr val="8E0000"/>
                </a:solidFill>
              </a:rPr>
              <a:t>» </a:t>
            </a:r>
            <a:endParaRPr lang="ru-RU" sz="3200" dirty="0">
              <a:solidFill>
                <a:srgbClr val="8E0000"/>
              </a:solidFill>
            </a:endParaRPr>
          </a:p>
        </p:txBody>
      </p:sp>
    </p:spTree>
    <p:extLst>
      <p:ext uri="{BB962C8B-B14F-4D97-AF65-F5344CB8AC3E}">
        <p14:creationId xmlns="" xmlns:p14="http://schemas.microsoft.com/office/powerpoint/2010/main" val="15826217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title"/>
          </p:nvPr>
        </p:nvSpPr>
        <p:spPr>
          <a:xfrm>
            <a:off x="107504" y="115888"/>
            <a:ext cx="8856984" cy="720725"/>
          </a:xfrm>
        </p:spPr>
        <p:txBody>
          <a:bodyPr>
            <a:normAutofit/>
          </a:bodyPr>
          <a:lstStyle/>
          <a:p>
            <a:r>
              <a:rPr lang="ru-RU" sz="2800" b="1" dirty="0" smtClean="0">
                <a:solidFill>
                  <a:srgbClr val="8E0000"/>
                </a:solidFill>
                <a:latin typeface="Cambria" pitchFamily="18" charset="0"/>
              </a:rPr>
              <a:t>Основные характеристики</a:t>
            </a:r>
            <a:r>
              <a:rPr lang="ru-RU" sz="2800" b="1" dirty="0">
                <a:solidFill>
                  <a:srgbClr val="8E0000"/>
                </a:solidFill>
                <a:latin typeface="Cambria" pitchFamily="18" charset="0"/>
              </a:rPr>
              <a:t> </a:t>
            </a:r>
            <a:r>
              <a:rPr lang="ru-RU" sz="2800" b="1" dirty="0" smtClean="0">
                <a:solidFill>
                  <a:srgbClr val="8E0000"/>
                </a:solidFill>
                <a:latin typeface="Cambria" pitchFamily="18" charset="0"/>
              </a:rPr>
              <a:t>   ПООП «УСПЕХ»</a:t>
            </a:r>
          </a:p>
        </p:txBody>
      </p:sp>
      <p:sp>
        <p:nvSpPr>
          <p:cNvPr id="3" name="Содержимое 2"/>
          <p:cNvSpPr>
            <a:spLocks noGrp="1"/>
          </p:cNvSpPr>
          <p:nvPr>
            <p:ph idx="1"/>
          </p:nvPr>
        </p:nvSpPr>
        <p:spPr>
          <a:xfrm>
            <a:off x="179513" y="836712"/>
            <a:ext cx="8784976" cy="5472608"/>
          </a:xfrm>
        </p:spPr>
        <p:txBody>
          <a:bodyPr>
            <a:normAutofit fontScale="62500" lnSpcReduction="20000"/>
          </a:bodyPr>
          <a:lstStyle/>
          <a:p>
            <a:pPr>
              <a:buFont typeface="Arial" pitchFamily="34" charset="0"/>
              <a:buNone/>
              <a:defRPr/>
            </a:pPr>
            <a:r>
              <a:rPr lang="ru-RU" sz="2600" b="1" dirty="0" smtClean="0">
                <a:solidFill>
                  <a:srgbClr val="002060"/>
                </a:solidFill>
                <a:latin typeface="Cambria" pitchFamily="18" charset="0"/>
              </a:rPr>
              <a:t>     </a:t>
            </a:r>
            <a:r>
              <a:rPr lang="ru-RU" b="1" dirty="0" smtClean="0">
                <a:solidFill>
                  <a:srgbClr val="002060"/>
                </a:solidFill>
                <a:latin typeface="Cambria" pitchFamily="18" charset="0"/>
              </a:rPr>
              <a:t>Новая редакция программы разработана в полном соответствии с требованиям ФГОС ДО:</a:t>
            </a:r>
            <a:endParaRPr lang="en-US" b="1" dirty="0" smtClean="0">
              <a:solidFill>
                <a:srgbClr val="002060"/>
              </a:solidFill>
              <a:latin typeface="Cambria" pitchFamily="18" charset="0"/>
            </a:endParaRPr>
          </a:p>
          <a:p>
            <a:pPr>
              <a:buFont typeface="Arial" pitchFamily="34" charset="0"/>
              <a:buNone/>
              <a:defRPr/>
            </a:pPr>
            <a:endParaRPr lang="ru-RU" b="1" dirty="0" smtClean="0">
              <a:solidFill>
                <a:srgbClr val="002060"/>
              </a:solidFill>
              <a:latin typeface="Cambria" pitchFamily="18" charset="0"/>
            </a:endParaRPr>
          </a:p>
          <a:p>
            <a:pPr>
              <a:defRPr/>
            </a:pPr>
            <a:r>
              <a:rPr lang="ru-RU" dirty="0" smtClean="0">
                <a:solidFill>
                  <a:srgbClr val="002060"/>
                </a:solidFill>
                <a:latin typeface="Cambria" pitchFamily="18" charset="0"/>
              </a:rPr>
              <a:t>определяет обязательную часть ООП ДО детей от 3 до 7 лет</a:t>
            </a:r>
          </a:p>
          <a:p>
            <a:pPr marL="0" indent="0">
              <a:buFont typeface="Arial" pitchFamily="34" charset="0"/>
              <a:buNone/>
              <a:defRPr/>
            </a:pPr>
            <a:r>
              <a:rPr lang="ru-RU" dirty="0" smtClean="0">
                <a:solidFill>
                  <a:srgbClr val="002060"/>
                </a:solidFill>
                <a:latin typeface="Cambria" pitchFamily="18" charset="0"/>
              </a:rPr>
              <a:t>       (с 2014 года – от 0 до 7 лет)</a:t>
            </a:r>
          </a:p>
          <a:p>
            <a:pPr>
              <a:defRPr/>
            </a:pPr>
            <a:r>
              <a:rPr lang="ru-RU" dirty="0" smtClean="0">
                <a:solidFill>
                  <a:srgbClr val="002060"/>
                </a:solidFill>
                <a:latin typeface="Cambria" pitchFamily="18" charset="0"/>
              </a:rPr>
              <a:t>является базой для разработки ООП образовательной организации</a:t>
            </a:r>
          </a:p>
          <a:p>
            <a:pPr>
              <a:defRPr/>
            </a:pPr>
            <a:r>
              <a:rPr lang="ru-RU" dirty="0" smtClean="0">
                <a:solidFill>
                  <a:srgbClr val="002060"/>
                </a:solidFill>
                <a:latin typeface="Cambria" pitchFamily="18" charset="0"/>
              </a:rPr>
              <a:t>обеспечивает преемственность с  уровнем начального общего образования </a:t>
            </a:r>
          </a:p>
          <a:p>
            <a:pPr>
              <a:defRPr/>
            </a:pPr>
            <a:r>
              <a:rPr lang="ru-RU" dirty="0" smtClean="0">
                <a:solidFill>
                  <a:srgbClr val="002060"/>
                </a:solidFill>
                <a:latin typeface="Cambria" pitchFamily="18" charset="0"/>
              </a:rPr>
              <a:t>учитывает психолого-физиологические возрастные особенности детей, гендерную специфику </a:t>
            </a:r>
          </a:p>
          <a:p>
            <a:pPr>
              <a:defRPr/>
            </a:pPr>
            <a:r>
              <a:rPr lang="ru-RU" dirty="0" smtClean="0">
                <a:solidFill>
                  <a:srgbClr val="002060"/>
                </a:solidFill>
                <a:latin typeface="Cambria" pitchFamily="18" charset="0"/>
              </a:rPr>
              <a:t>реализует принцип интеграции образовательных областей: социально-коммуникативной, познавательной, речевой, художественно-эстетической, физической  </a:t>
            </a:r>
          </a:p>
          <a:p>
            <a:pPr>
              <a:defRPr/>
            </a:pPr>
            <a:r>
              <a:rPr lang="ru-RU" dirty="0" smtClean="0">
                <a:solidFill>
                  <a:srgbClr val="002060"/>
                </a:solidFill>
                <a:latin typeface="Cambria" pitchFamily="18" charset="0"/>
              </a:rPr>
              <a:t>предлагает комплексно-тематический принцип построения образовательного процесса</a:t>
            </a:r>
          </a:p>
          <a:p>
            <a:pPr>
              <a:defRPr/>
            </a:pPr>
            <a:r>
              <a:rPr lang="ru-RU" dirty="0" smtClean="0">
                <a:solidFill>
                  <a:srgbClr val="002060"/>
                </a:solidFill>
                <a:latin typeface="Cambria" pitchFamily="18" charset="0"/>
              </a:rPr>
              <a:t>предоставляет варианты комплектации развивающей предметно-пространственной среды</a:t>
            </a:r>
          </a:p>
          <a:p>
            <a:pPr marL="0" indent="0">
              <a:buNone/>
              <a:defRPr/>
            </a:pPr>
            <a:endParaRPr lang="ru-RU" sz="2200" dirty="0" smtClean="0">
              <a:solidFill>
                <a:srgbClr val="8E0000"/>
              </a:solidFill>
              <a:latin typeface="Cambria" pitchFamily="18" charset="0"/>
            </a:endParaRPr>
          </a:p>
          <a:p>
            <a:pPr algn="ctr">
              <a:buFont typeface="Arial" pitchFamily="34" charset="0"/>
              <a:buNone/>
              <a:defRPr/>
            </a:pPr>
            <a:r>
              <a:rPr lang="ru-RU" sz="4600" b="1" dirty="0" smtClean="0">
                <a:solidFill>
                  <a:srgbClr val="8E0000"/>
                </a:solidFill>
                <a:latin typeface="Cambria" pitchFamily="18" charset="0"/>
              </a:rPr>
              <a:t>Успех. Уверенность. Перспектива</a:t>
            </a:r>
          </a:p>
          <a:p>
            <a:pPr>
              <a:defRPr/>
            </a:pPr>
            <a:endParaRPr lang="ru-RU" dirty="0"/>
          </a:p>
        </p:txBody>
      </p:sp>
    </p:spTree>
    <p:extLst>
      <p:ext uri="{BB962C8B-B14F-4D97-AF65-F5344CB8AC3E}">
        <p14:creationId xmlns="" xmlns:p14="http://schemas.microsoft.com/office/powerpoint/2010/main" val="11019995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52736"/>
            <a:ext cx="8229600" cy="1143000"/>
          </a:xfrm>
        </p:spPr>
        <p:txBody>
          <a:bodyPr>
            <a:normAutofit/>
          </a:bodyPr>
          <a:lstStyle/>
          <a:p>
            <a:r>
              <a:rPr lang="ru-RU" sz="6000" b="1" dirty="0" smtClean="0">
                <a:solidFill>
                  <a:srgbClr val="8E0000"/>
                </a:solidFill>
                <a:latin typeface="Cambria" pitchFamily="18" charset="0"/>
              </a:rPr>
              <a:t>«Радуга»</a:t>
            </a:r>
            <a:endParaRPr lang="ru-RU" sz="6000" dirty="0">
              <a:solidFill>
                <a:srgbClr val="8E0000"/>
              </a:solidFill>
              <a:latin typeface="Cambria" pitchFamily="18" charset="0"/>
            </a:endParaRPr>
          </a:p>
        </p:txBody>
      </p:sp>
      <p:sp>
        <p:nvSpPr>
          <p:cNvPr id="4" name="Номер слайда 3"/>
          <p:cNvSpPr>
            <a:spLocks noGrp="1"/>
          </p:cNvSpPr>
          <p:nvPr>
            <p:ph type="sldNum" sz="quarter" idx="12"/>
          </p:nvPr>
        </p:nvSpPr>
        <p:spPr/>
        <p:txBody>
          <a:bodyPr/>
          <a:lstStyle/>
          <a:p>
            <a:fld id="{856FBB88-9AF7-400F-9B01-557F5B428313}" type="slidenum">
              <a:rPr lang="ru-RU" smtClean="0"/>
              <a:pPr/>
              <a:t>66</a:t>
            </a:fld>
            <a:endParaRPr lang="ru-RU"/>
          </a:p>
        </p:txBody>
      </p:sp>
      <p:sp>
        <p:nvSpPr>
          <p:cNvPr id="5" name="Подзаголовок 4"/>
          <p:cNvSpPr>
            <a:spLocks noGrp="1"/>
          </p:cNvSpPr>
          <p:nvPr>
            <p:ph idx="1"/>
          </p:nvPr>
        </p:nvSpPr>
        <p:spPr>
          <a:xfrm>
            <a:off x="755576" y="2996952"/>
            <a:ext cx="8229600" cy="4525963"/>
          </a:xfrm>
        </p:spPr>
        <p:txBody>
          <a:bodyPr>
            <a:normAutofit/>
          </a:bodyPr>
          <a:lstStyle/>
          <a:p>
            <a:pPr algn="ctr">
              <a:spcBef>
                <a:spcPts val="0"/>
              </a:spcBef>
              <a:buNone/>
            </a:pPr>
            <a:r>
              <a:rPr lang="ru-RU" b="1" dirty="0" smtClean="0">
                <a:solidFill>
                  <a:srgbClr val="002060"/>
                </a:solidFill>
                <a:latin typeface="Cambria" pitchFamily="18" charset="0"/>
              </a:rPr>
              <a:t>основная образовательная программа дошкольного образования</a:t>
            </a:r>
          </a:p>
          <a:p>
            <a:pPr algn="ctr">
              <a:spcBef>
                <a:spcPts val="0"/>
              </a:spcBef>
              <a:buNone/>
            </a:pPr>
            <a:r>
              <a:rPr lang="ru-RU" b="1" dirty="0" smtClean="0">
                <a:solidFill>
                  <a:srgbClr val="002060"/>
                </a:solidFill>
                <a:latin typeface="Cambria" pitchFamily="18" charset="0"/>
              </a:rPr>
              <a:t>для детей 0 - 7 лет</a:t>
            </a:r>
            <a:endParaRPr lang="ru-RU" b="1" dirty="0">
              <a:solidFill>
                <a:srgbClr val="002060"/>
              </a:solidFill>
              <a:latin typeface="Cambria"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229600" cy="1143000"/>
          </a:xfrm>
        </p:spPr>
        <p:txBody>
          <a:bodyPr/>
          <a:lstStyle/>
          <a:p>
            <a:r>
              <a:rPr lang="ru-RU" b="1" dirty="0" smtClean="0">
                <a:solidFill>
                  <a:srgbClr val="8E0000"/>
                </a:solidFill>
                <a:latin typeface="Cambria" pitchFamily="18" charset="0"/>
              </a:rPr>
              <a:t>Пособия для педагогов</a:t>
            </a:r>
            <a:endParaRPr lang="ru-RU" dirty="0">
              <a:solidFill>
                <a:srgbClr val="8E0000"/>
              </a:solidFill>
            </a:endParaRPr>
          </a:p>
        </p:txBody>
      </p:sp>
      <p:sp>
        <p:nvSpPr>
          <p:cNvPr id="4" name="Номер слайда 3"/>
          <p:cNvSpPr>
            <a:spLocks noGrp="1"/>
          </p:cNvSpPr>
          <p:nvPr>
            <p:ph type="sldNum" sz="quarter" idx="12"/>
          </p:nvPr>
        </p:nvSpPr>
        <p:spPr/>
        <p:txBody>
          <a:bodyPr/>
          <a:lstStyle/>
          <a:p>
            <a:fld id="{856FBB88-9AF7-400F-9B01-557F5B428313}" type="slidenum">
              <a:rPr lang="ru-RU" smtClean="0"/>
              <a:pPr/>
              <a:t>67</a:t>
            </a:fld>
            <a:endParaRPr lang="ru-RU"/>
          </a:p>
        </p:txBody>
      </p:sp>
      <p:pic>
        <p:nvPicPr>
          <p:cNvPr id="5" name="Picture 3" descr="C:\Documents and Settings\OBryndina\Desktop\Обложки, развороты\Радуга\Радуга новая\Программа.tif"/>
          <p:cNvPicPr>
            <a:picLocks noChangeAspect="1" noChangeArrowheads="1"/>
          </p:cNvPicPr>
          <p:nvPr/>
        </p:nvPicPr>
        <p:blipFill>
          <a:blip r:embed="rId2" cstate="print"/>
          <a:srcRect/>
          <a:stretch>
            <a:fillRect/>
          </a:stretch>
        </p:blipFill>
        <p:spPr bwMode="auto">
          <a:xfrm>
            <a:off x="471156" y="1710095"/>
            <a:ext cx="2588676" cy="3735129"/>
          </a:xfrm>
          <a:prstGeom prst="rect">
            <a:avLst/>
          </a:prstGeom>
          <a:ln>
            <a:noFill/>
          </a:ln>
          <a:effectLst>
            <a:outerShdw blurRad="292100" dist="139700" dir="2700000" algn="tl" rotWithShape="0">
              <a:srgbClr val="333333">
                <a:alpha val="65000"/>
              </a:srgbClr>
            </a:outerShdw>
          </a:effectLst>
        </p:spPr>
      </p:pic>
      <p:pic>
        <p:nvPicPr>
          <p:cNvPr id="7" name="Picture 2" descr="E:\Радуга новая\Планирование работы 3-4.tif"/>
          <p:cNvPicPr>
            <a:picLocks noChangeAspect="1" noChangeArrowheads="1"/>
          </p:cNvPicPr>
          <p:nvPr/>
        </p:nvPicPr>
        <p:blipFill>
          <a:blip r:embed="rId3" cstate="print"/>
          <a:srcRect/>
          <a:stretch>
            <a:fillRect/>
          </a:stretch>
        </p:blipFill>
        <p:spPr bwMode="auto">
          <a:xfrm>
            <a:off x="3439924" y="3861048"/>
            <a:ext cx="1789925" cy="2621708"/>
          </a:xfrm>
          <a:prstGeom prst="rect">
            <a:avLst/>
          </a:prstGeom>
          <a:ln>
            <a:noFill/>
          </a:ln>
          <a:effectLst>
            <a:outerShdw blurRad="292100" dist="139700" dir="2700000" algn="tl" rotWithShape="0">
              <a:srgbClr val="333333">
                <a:alpha val="65000"/>
              </a:srgbClr>
            </a:outerShdw>
          </a:effectLst>
        </p:spPr>
      </p:pic>
      <p:pic>
        <p:nvPicPr>
          <p:cNvPr id="8" name="Picture 3" descr="W:\Обложки Центра развития дошкольного образования\Радуга\5-6 planirovaniye.png"/>
          <p:cNvPicPr>
            <a:picLocks noChangeAspect="1" noChangeArrowheads="1"/>
          </p:cNvPicPr>
          <p:nvPr/>
        </p:nvPicPr>
        <p:blipFill>
          <a:blip r:embed="rId4" cstate="print"/>
          <a:srcRect/>
          <a:stretch>
            <a:fillRect/>
          </a:stretch>
        </p:blipFill>
        <p:spPr bwMode="auto">
          <a:xfrm>
            <a:off x="6538493" y="980728"/>
            <a:ext cx="1777923" cy="2666885"/>
          </a:xfrm>
          <a:prstGeom prst="rect">
            <a:avLst/>
          </a:prstGeom>
          <a:ln>
            <a:noFill/>
          </a:ln>
          <a:effectLst>
            <a:outerShdw blurRad="292100" dist="139700" dir="2700000" algn="tl" rotWithShape="0">
              <a:srgbClr val="333333">
                <a:alpha val="65000"/>
              </a:srgbClr>
            </a:outerShdw>
          </a:effectLst>
        </p:spPr>
      </p:pic>
      <p:pic>
        <p:nvPicPr>
          <p:cNvPr id="9" name="Picture 2" descr="C:\Users\TLobanova\Documents\ПРОСВЕЩЕНИЕ\Картинки в пособиях\Радуга\Обложки\Планирование\План_6-7.jpg"/>
          <p:cNvPicPr>
            <a:picLocks noChangeAspect="1" noChangeArrowheads="1"/>
          </p:cNvPicPr>
          <p:nvPr/>
        </p:nvPicPr>
        <p:blipFill>
          <a:blip r:embed="rId5" cstate="print"/>
          <a:srcRect/>
          <a:stretch>
            <a:fillRect/>
          </a:stretch>
        </p:blipFill>
        <p:spPr bwMode="auto">
          <a:xfrm>
            <a:off x="6536268" y="3933056"/>
            <a:ext cx="1780148" cy="2592288"/>
          </a:xfrm>
          <a:prstGeom prst="rect">
            <a:avLst/>
          </a:prstGeom>
          <a:ln>
            <a:noFill/>
          </a:ln>
          <a:effectLst>
            <a:outerShdw blurRad="292100" dist="139700" dir="2700000" algn="tl" rotWithShape="0">
              <a:srgbClr val="333333">
                <a:alpha val="65000"/>
              </a:srgbClr>
            </a:outerShdw>
          </a:effectLst>
        </p:spPr>
      </p:pic>
      <p:pic>
        <p:nvPicPr>
          <p:cNvPr id="10" name="Picture 2" descr="W:\Обложки Центра развития дошкольного образования\Радуга\4-5 planirovaniye.png"/>
          <p:cNvPicPr>
            <a:picLocks noChangeAspect="1" noChangeArrowheads="1"/>
          </p:cNvPicPr>
          <p:nvPr/>
        </p:nvPicPr>
        <p:blipFill>
          <a:blip r:embed="rId6" cstate="print"/>
          <a:srcRect/>
          <a:stretch>
            <a:fillRect/>
          </a:stretch>
        </p:blipFill>
        <p:spPr bwMode="auto">
          <a:xfrm>
            <a:off x="4993773" y="2708920"/>
            <a:ext cx="1810475" cy="2638723"/>
          </a:xfrm>
          <a:prstGeom prst="rect">
            <a:avLst/>
          </a:prstGeom>
          <a:ln>
            <a:noFill/>
          </a:ln>
          <a:effectLst>
            <a:outerShdw blurRad="292100" dist="139700" dir="2700000" algn="tl" rotWithShape="0">
              <a:srgbClr val="333333">
                <a:alpha val="65000"/>
              </a:srgbClr>
            </a:outerShdw>
          </a:effectLst>
        </p:spPr>
      </p:pic>
      <p:pic>
        <p:nvPicPr>
          <p:cNvPr id="12" name="Picture 3" descr="E:\Радуга новая\Планирование работы 2-3.tif"/>
          <p:cNvPicPr>
            <a:picLocks noGrp="1" noChangeAspect="1" noChangeArrowheads="1"/>
          </p:cNvPicPr>
          <p:nvPr>
            <p:ph idx="1"/>
          </p:nvPr>
        </p:nvPicPr>
        <p:blipFill>
          <a:blip r:embed="rId7" cstate="print"/>
          <a:srcRect/>
          <a:stretch>
            <a:fillRect/>
          </a:stretch>
        </p:blipFill>
        <p:spPr bwMode="auto">
          <a:xfrm>
            <a:off x="3563888" y="1268760"/>
            <a:ext cx="1472932" cy="223362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8E0000"/>
                </a:solidFill>
                <a:latin typeface="Cambria" pitchFamily="18" charset="0"/>
              </a:rPr>
              <a:t>Пособия для детей</a:t>
            </a:r>
            <a:endParaRPr lang="ru-RU" dirty="0">
              <a:solidFill>
                <a:srgbClr val="8E0000"/>
              </a:solidFill>
            </a:endParaRPr>
          </a:p>
        </p:txBody>
      </p:sp>
      <p:sp>
        <p:nvSpPr>
          <p:cNvPr id="4" name="Номер слайда 3"/>
          <p:cNvSpPr>
            <a:spLocks noGrp="1"/>
          </p:cNvSpPr>
          <p:nvPr>
            <p:ph type="sldNum" sz="quarter" idx="12"/>
          </p:nvPr>
        </p:nvSpPr>
        <p:spPr/>
        <p:txBody>
          <a:bodyPr/>
          <a:lstStyle/>
          <a:p>
            <a:fld id="{856FBB88-9AF7-400F-9B01-557F5B428313}" type="slidenum">
              <a:rPr lang="ru-RU" smtClean="0"/>
              <a:pPr/>
              <a:t>68</a:t>
            </a:fld>
            <a:endParaRPr lang="ru-RU"/>
          </a:p>
        </p:txBody>
      </p:sp>
      <p:sp>
        <p:nvSpPr>
          <p:cNvPr id="5" name="Содержимое 4"/>
          <p:cNvSpPr txBox="1">
            <a:spLocks noGrp="1"/>
          </p:cNvSpPr>
          <p:nvPr>
            <p:ph idx="1"/>
          </p:nvPr>
        </p:nvSpPr>
        <p:spPr>
          <a:xfrm>
            <a:off x="457200" y="1600200"/>
            <a:ext cx="8229600" cy="578882"/>
          </a:xfrm>
          <a:prstGeom prst="roundRect">
            <a:avLst/>
          </a:prstGeom>
          <a:noFill/>
          <a:effectLst/>
        </p:spPr>
        <p:txBody>
          <a:bodyPr wrap="square" rtlCol="0">
            <a:spAutoFit/>
          </a:bodyPr>
          <a:lstStyle/>
          <a:p>
            <a:pPr algn="ctr">
              <a:buNone/>
            </a:pPr>
            <a:r>
              <a:rPr lang="ru-RU" sz="2800" b="1" dirty="0">
                <a:solidFill>
                  <a:srgbClr val="002060"/>
                </a:solidFill>
              </a:rPr>
              <a:t>Направления:</a:t>
            </a:r>
          </a:p>
        </p:txBody>
      </p:sp>
      <p:sp>
        <p:nvSpPr>
          <p:cNvPr id="6" name="TextBox 5"/>
          <p:cNvSpPr txBox="1"/>
          <p:nvPr/>
        </p:nvSpPr>
        <p:spPr>
          <a:xfrm>
            <a:off x="3059832" y="2204864"/>
            <a:ext cx="3096344" cy="1804749"/>
          </a:xfrm>
          <a:prstGeom prst="roundRect">
            <a:avLst/>
          </a:prstGeom>
          <a:solidFill>
            <a:schemeClr val="bg1">
              <a:lumMod val="95000"/>
            </a:schemeClr>
          </a:solidFill>
          <a:ln>
            <a:solidFill>
              <a:schemeClr val="bg1">
                <a:lumMod val="95000"/>
              </a:schemeClr>
            </a:solidFill>
          </a:ln>
          <a:effectLst>
            <a:outerShdw blurRad="50800" dist="38100" dir="5400000" algn="t" rotWithShape="0">
              <a:prstClr val="black">
                <a:alpha val="40000"/>
              </a:prstClr>
            </a:outerShdw>
          </a:effectLst>
        </p:spPr>
        <p:txBody>
          <a:bodyPr wrap="square" rtlCol="0">
            <a:spAutoFit/>
          </a:bodyPr>
          <a:lstStyle/>
          <a:p>
            <a:pPr>
              <a:buFont typeface="Arial" pitchFamily="34" charset="0"/>
              <a:buChar char="•"/>
            </a:pPr>
            <a:r>
              <a:rPr lang="ru-RU" sz="2000" b="1" dirty="0" smtClean="0">
                <a:solidFill>
                  <a:srgbClr val="002060"/>
                </a:solidFill>
              </a:rPr>
              <a:t> </a:t>
            </a:r>
            <a:r>
              <a:rPr lang="ru-RU" sz="2000" b="1" dirty="0">
                <a:solidFill>
                  <a:srgbClr val="002060"/>
                </a:solidFill>
              </a:rPr>
              <a:t>Познаю мир</a:t>
            </a:r>
          </a:p>
          <a:p>
            <a:pPr>
              <a:buFont typeface="Arial" pitchFamily="34" charset="0"/>
              <a:buChar char="•"/>
            </a:pPr>
            <a:r>
              <a:rPr lang="en-US" sz="2000" b="1" dirty="0" smtClean="0">
                <a:solidFill>
                  <a:srgbClr val="002060"/>
                </a:solidFill>
              </a:rPr>
              <a:t> </a:t>
            </a:r>
            <a:r>
              <a:rPr lang="ru-RU" sz="2000" b="1" dirty="0" smtClean="0">
                <a:solidFill>
                  <a:srgbClr val="002060"/>
                </a:solidFill>
              </a:rPr>
              <a:t>Моя математика</a:t>
            </a:r>
          </a:p>
          <a:p>
            <a:pPr>
              <a:buFont typeface="Arial" pitchFamily="34" charset="0"/>
              <a:buChar char="•"/>
            </a:pPr>
            <a:r>
              <a:rPr lang="ru-RU" sz="2000" b="1" dirty="0" smtClean="0">
                <a:solidFill>
                  <a:srgbClr val="002060"/>
                </a:solidFill>
              </a:rPr>
              <a:t> Говорим правильно</a:t>
            </a:r>
          </a:p>
          <a:p>
            <a:pPr>
              <a:buFont typeface="Arial" pitchFamily="34" charset="0"/>
              <a:buChar char="•"/>
            </a:pPr>
            <a:r>
              <a:rPr lang="ru-RU" sz="2000" b="1" dirty="0" smtClean="0">
                <a:solidFill>
                  <a:srgbClr val="002060"/>
                </a:solidFill>
              </a:rPr>
              <a:t>Сделаю </a:t>
            </a:r>
            <a:r>
              <a:rPr lang="ru-RU" sz="2000" b="1" dirty="0">
                <a:solidFill>
                  <a:srgbClr val="002060"/>
                </a:solidFill>
              </a:rPr>
              <a:t>сам</a:t>
            </a:r>
          </a:p>
          <a:p>
            <a:pPr>
              <a:buFont typeface="Arial" pitchFamily="34" charset="0"/>
              <a:buChar char="•"/>
            </a:pPr>
            <a:r>
              <a:rPr lang="ru-RU" sz="2000" b="1" dirty="0" smtClean="0">
                <a:solidFill>
                  <a:srgbClr val="002060"/>
                </a:solidFill>
              </a:rPr>
              <a:t> </a:t>
            </a:r>
            <a:r>
              <a:rPr lang="ru-RU" sz="2000" b="1" dirty="0">
                <a:solidFill>
                  <a:srgbClr val="002060"/>
                </a:solidFill>
              </a:rPr>
              <a:t>Готовлюсь к школе</a:t>
            </a:r>
          </a:p>
        </p:txBody>
      </p:sp>
      <p:grpSp>
        <p:nvGrpSpPr>
          <p:cNvPr id="7" name="Группа 52"/>
          <p:cNvGrpSpPr/>
          <p:nvPr/>
        </p:nvGrpSpPr>
        <p:grpSpPr>
          <a:xfrm>
            <a:off x="251520" y="1268760"/>
            <a:ext cx="2107465" cy="2592288"/>
            <a:chOff x="251520" y="1268760"/>
            <a:chExt cx="2107465" cy="2592288"/>
          </a:xfrm>
        </p:grpSpPr>
        <p:pic>
          <p:nvPicPr>
            <p:cNvPr id="8" name="Picture 2" descr="E:\Радуга новая\Познаю мир 6-7.tif"/>
            <p:cNvPicPr>
              <a:picLocks noChangeAspect="1" noChangeArrowheads="1"/>
            </p:cNvPicPr>
            <p:nvPr/>
          </p:nvPicPr>
          <p:blipFill>
            <a:blip r:embed="rId2" cstate="print"/>
            <a:srcRect/>
            <a:stretch>
              <a:fillRect/>
            </a:stretch>
          </p:blipFill>
          <p:spPr bwMode="auto">
            <a:xfrm>
              <a:off x="683568" y="1268760"/>
              <a:ext cx="1675417" cy="2232248"/>
            </a:xfrm>
            <a:prstGeom prst="rect">
              <a:avLst/>
            </a:prstGeom>
            <a:ln>
              <a:noFill/>
            </a:ln>
            <a:effectLst>
              <a:outerShdw blurRad="292100" dist="139700" dir="2700000" algn="tl" rotWithShape="0">
                <a:srgbClr val="333333">
                  <a:alpha val="65000"/>
                </a:srgbClr>
              </a:outerShdw>
            </a:effectLst>
          </p:spPr>
        </p:pic>
        <p:pic>
          <p:nvPicPr>
            <p:cNvPr id="9" name="Picture 6" descr="E:\Радуга новая\Познаю мир 5-6.tif"/>
            <p:cNvPicPr>
              <a:picLocks noChangeAspect="1" noChangeArrowheads="1"/>
            </p:cNvPicPr>
            <p:nvPr/>
          </p:nvPicPr>
          <p:blipFill>
            <a:blip r:embed="rId3" cstate="print"/>
            <a:srcRect/>
            <a:stretch>
              <a:fillRect/>
            </a:stretch>
          </p:blipFill>
          <p:spPr bwMode="auto">
            <a:xfrm>
              <a:off x="611560" y="1341008"/>
              <a:ext cx="1621191" cy="2160000"/>
            </a:xfrm>
            <a:prstGeom prst="rect">
              <a:avLst/>
            </a:prstGeom>
            <a:ln>
              <a:noFill/>
            </a:ln>
            <a:effectLst>
              <a:outerShdw blurRad="292100" dist="139700" dir="2700000" algn="tl" rotWithShape="0">
                <a:srgbClr val="333333">
                  <a:alpha val="65000"/>
                </a:srgbClr>
              </a:outerShdw>
            </a:effectLst>
          </p:spPr>
        </p:pic>
        <p:pic>
          <p:nvPicPr>
            <p:cNvPr id="10" name="Picture 5" descr="E:\Радуга новая\Познаю мир 4-5.tif"/>
            <p:cNvPicPr>
              <a:picLocks noChangeAspect="1" noChangeArrowheads="1"/>
            </p:cNvPicPr>
            <p:nvPr/>
          </p:nvPicPr>
          <p:blipFill>
            <a:blip r:embed="rId4" cstate="print"/>
            <a:srcRect/>
            <a:stretch>
              <a:fillRect/>
            </a:stretch>
          </p:blipFill>
          <p:spPr bwMode="auto">
            <a:xfrm>
              <a:off x="467544" y="1412776"/>
              <a:ext cx="1675417" cy="2232248"/>
            </a:xfrm>
            <a:prstGeom prst="rect">
              <a:avLst/>
            </a:prstGeom>
            <a:ln>
              <a:noFill/>
            </a:ln>
            <a:effectLst>
              <a:outerShdw blurRad="292100" dist="139700" dir="2700000" algn="tl" rotWithShape="0">
                <a:srgbClr val="333333">
                  <a:alpha val="65000"/>
                </a:srgbClr>
              </a:outerShdw>
            </a:effectLst>
          </p:spPr>
        </p:pic>
        <p:pic>
          <p:nvPicPr>
            <p:cNvPr id="11" name="Picture 4" descr="E:\Радуга новая\Познаю мир 3-4.tif"/>
            <p:cNvPicPr>
              <a:picLocks noChangeAspect="1" noChangeArrowheads="1"/>
            </p:cNvPicPr>
            <p:nvPr/>
          </p:nvPicPr>
          <p:blipFill>
            <a:blip r:embed="rId5" cstate="print"/>
            <a:srcRect/>
            <a:stretch>
              <a:fillRect/>
            </a:stretch>
          </p:blipFill>
          <p:spPr bwMode="auto">
            <a:xfrm>
              <a:off x="251520" y="1484784"/>
              <a:ext cx="1783508" cy="2376264"/>
            </a:xfrm>
            <a:prstGeom prst="rect">
              <a:avLst/>
            </a:prstGeom>
            <a:ln>
              <a:noFill/>
            </a:ln>
            <a:effectLst>
              <a:outerShdw blurRad="292100" dist="139700" dir="2700000" algn="tl" rotWithShape="0">
                <a:srgbClr val="333333">
                  <a:alpha val="65000"/>
                </a:srgbClr>
              </a:outerShdw>
            </a:effectLst>
          </p:spPr>
        </p:pic>
      </p:grpSp>
      <p:grpSp>
        <p:nvGrpSpPr>
          <p:cNvPr id="12" name="Группа 53"/>
          <p:cNvGrpSpPr/>
          <p:nvPr/>
        </p:nvGrpSpPr>
        <p:grpSpPr>
          <a:xfrm>
            <a:off x="1187624" y="4005064"/>
            <a:ext cx="2107465" cy="2592500"/>
            <a:chOff x="1619672" y="3717032"/>
            <a:chExt cx="2107465" cy="2592500"/>
          </a:xfrm>
        </p:grpSpPr>
        <p:pic>
          <p:nvPicPr>
            <p:cNvPr id="13" name="Picture 2" descr="C:\Documents and Settings\OBryndina\Desktop\Обложки, развороты\Радуга\Радуга новая\Моя математика 6-7.tif"/>
            <p:cNvPicPr>
              <a:picLocks noChangeAspect="1" noChangeArrowheads="1"/>
            </p:cNvPicPr>
            <p:nvPr/>
          </p:nvPicPr>
          <p:blipFill>
            <a:blip r:embed="rId6" cstate="print"/>
            <a:srcRect/>
            <a:stretch>
              <a:fillRect/>
            </a:stretch>
          </p:blipFill>
          <p:spPr bwMode="auto">
            <a:xfrm>
              <a:off x="2051720" y="3717032"/>
              <a:ext cx="1675417" cy="2232248"/>
            </a:xfrm>
            <a:prstGeom prst="rect">
              <a:avLst/>
            </a:prstGeom>
            <a:ln>
              <a:noFill/>
            </a:ln>
            <a:effectLst>
              <a:outerShdw blurRad="292100" dist="139700" dir="2700000" algn="tl" rotWithShape="0">
                <a:srgbClr val="333333">
                  <a:alpha val="65000"/>
                </a:srgbClr>
              </a:outerShdw>
            </a:effectLst>
          </p:spPr>
        </p:pic>
        <p:pic>
          <p:nvPicPr>
            <p:cNvPr id="14" name="Picture 5" descr="C:\Documents and Settings\OBryndina\Desktop\Обложки, развороты\Радуга\Радуга новая\Моя математика 5-6.tif"/>
            <p:cNvPicPr>
              <a:picLocks noChangeAspect="1" noChangeArrowheads="1"/>
            </p:cNvPicPr>
            <p:nvPr/>
          </p:nvPicPr>
          <p:blipFill>
            <a:blip r:embed="rId7" cstate="print"/>
            <a:srcRect/>
            <a:stretch>
              <a:fillRect/>
            </a:stretch>
          </p:blipFill>
          <p:spPr bwMode="auto">
            <a:xfrm>
              <a:off x="1979712" y="3789280"/>
              <a:ext cx="1621191" cy="2160000"/>
            </a:xfrm>
            <a:prstGeom prst="rect">
              <a:avLst/>
            </a:prstGeom>
            <a:ln>
              <a:noFill/>
            </a:ln>
            <a:effectLst>
              <a:outerShdw blurRad="292100" dist="139700" dir="2700000" algn="tl" rotWithShape="0">
                <a:srgbClr val="333333">
                  <a:alpha val="65000"/>
                </a:srgbClr>
              </a:outerShdw>
            </a:effectLst>
          </p:spPr>
        </p:pic>
        <p:pic>
          <p:nvPicPr>
            <p:cNvPr id="15" name="Picture 3" descr="C:\Documents and Settings\OBryndina\Desktop\Обложки, развороты\Радуга\Радуга новая\Моя математика 3-4.tif"/>
            <p:cNvPicPr>
              <a:picLocks noChangeAspect="1" noChangeArrowheads="1"/>
            </p:cNvPicPr>
            <p:nvPr/>
          </p:nvPicPr>
          <p:blipFill>
            <a:blip r:embed="rId8" cstate="print"/>
            <a:srcRect/>
            <a:stretch>
              <a:fillRect/>
            </a:stretch>
          </p:blipFill>
          <p:spPr bwMode="auto">
            <a:xfrm>
              <a:off x="1835696" y="3861048"/>
              <a:ext cx="1675416" cy="2232248"/>
            </a:xfrm>
            <a:prstGeom prst="rect">
              <a:avLst/>
            </a:prstGeom>
            <a:ln>
              <a:noFill/>
            </a:ln>
            <a:effectLst>
              <a:outerShdw blurRad="292100" dist="139700" dir="2700000" algn="tl" rotWithShape="0">
                <a:srgbClr val="333333">
                  <a:alpha val="65000"/>
                </a:srgbClr>
              </a:outerShdw>
            </a:effectLst>
          </p:spPr>
        </p:pic>
        <p:pic>
          <p:nvPicPr>
            <p:cNvPr id="16" name="Picture 4" descr="C:\Documents and Settings\OBryndina\Desktop\Обложки, развороты\Радуга\Радуга новая\Моя математика 4-5.tif"/>
            <p:cNvPicPr>
              <a:picLocks noChangeAspect="1" noChangeArrowheads="1"/>
            </p:cNvPicPr>
            <p:nvPr/>
          </p:nvPicPr>
          <p:blipFill>
            <a:blip r:embed="rId9" cstate="print"/>
            <a:srcRect/>
            <a:stretch>
              <a:fillRect/>
            </a:stretch>
          </p:blipFill>
          <p:spPr bwMode="auto">
            <a:xfrm>
              <a:off x="1619672" y="3933056"/>
              <a:ext cx="1783668" cy="2376476"/>
            </a:xfrm>
            <a:prstGeom prst="rect">
              <a:avLst/>
            </a:prstGeom>
            <a:ln>
              <a:noFill/>
            </a:ln>
            <a:effectLst>
              <a:outerShdw blurRad="292100" dist="139700" dir="2700000" algn="tl" rotWithShape="0">
                <a:srgbClr val="333333">
                  <a:alpha val="65000"/>
                </a:srgbClr>
              </a:outerShdw>
            </a:effectLst>
          </p:spPr>
        </p:pic>
      </p:grpSp>
      <p:grpSp>
        <p:nvGrpSpPr>
          <p:cNvPr id="17" name="Группа 58"/>
          <p:cNvGrpSpPr/>
          <p:nvPr/>
        </p:nvGrpSpPr>
        <p:grpSpPr>
          <a:xfrm>
            <a:off x="3707904" y="4077072"/>
            <a:ext cx="2016224" cy="2592286"/>
            <a:chOff x="3635896" y="4077072"/>
            <a:chExt cx="2016224" cy="2592286"/>
          </a:xfrm>
        </p:grpSpPr>
        <p:pic>
          <p:nvPicPr>
            <p:cNvPr id="18" name="Рисунок 17" descr="C:\Users\TLobanova\Desktop\Говорим_правильно\Говорим_5-6.jpg"/>
            <p:cNvPicPr/>
            <p:nvPr/>
          </p:nvPicPr>
          <p:blipFill>
            <a:blip r:embed="rId10" cstate="print"/>
            <a:srcRect/>
            <a:stretch>
              <a:fillRect/>
            </a:stretch>
          </p:blipFill>
          <p:spPr bwMode="auto">
            <a:xfrm>
              <a:off x="3923928" y="4077072"/>
              <a:ext cx="1728192" cy="2376264"/>
            </a:xfrm>
            <a:prstGeom prst="rect">
              <a:avLst/>
            </a:prstGeom>
            <a:ln>
              <a:noFill/>
            </a:ln>
            <a:effectLst>
              <a:outerShdw blurRad="292100" dist="139700" dir="2700000" algn="tl" rotWithShape="0">
                <a:srgbClr val="333333">
                  <a:alpha val="65000"/>
                </a:srgbClr>
              </a:outerShdw>
            </a:effectLst>
          </p:spPr>
        </p:pic>
        <p:pic>
          <p:nvPicPr>
            <p:cNvPr id="19" name="Рисунок 18" descr="C:\Users\TLobanova\Desktop\Говорим_правильно\говорим_4-5.jpg"/>
            <p:cNvPicPr/>
            <p:nvPr/>
          </p:nvPicPr>
          <p:blipFill>
            <a:blip r:embed="rId11" cstate="print"/>
            <a:srcRect/>
            <a:stretch>
              <a:fillRect/>
            </a:stretch>
          </p:blipFill>
          <p:spPr bwMode="auto">
            <a:xfrm>
              <a:off x="3851920" y="4149080"/>
              <a:ext cx="1728192" cy="2376264"/>
            </a:xfrm>
            <a:prstGeom prst="rect">
              <a:avLst/>
            </a:prstGeom>
            <a:ln>
              <a:noFill/>
            </a:ln>
            <a:effectLst>
              <a:outerShdw blurRad="292100" dist="139700" dir="2700000" algn="tl" rotWithShape="0">
                <a:srgbClr val="333333">
                  <a:alpha val="65000"/>
                </a:srgbClr>
              </a:outerShdw>
            </a:effectLst>
          </p:spPr>
        </p:pic>
        <p:pic>
          <p:nvPicPr>
            <p:cNvPr id="20" name="Picture 12" descr="C:\Documents and Settings\Олга\Рабочий стол\14.10.10\Dlia presentacii\Govorim pravilno_ Slushaem i beseduem_3-4.tif"/>
            <p:cNvPicPr>
              <a:picLocks noChangeAspect="1" noChangeArrowheads="1"/>
            </p:cNvPicPr>
            <p:nvPr/>
          </p:nvPicPr>
          <p:blipFill>
            <a:blip r:embed="rId12" cstate="print"/>
            <a:srcRect t="84" b="84"/>
            <a:stretch>
              <a:fillRect/>
            </a:stretch>
          </p:blipFill>
          <p:spPr>
            <a:xfrm>
              <a:off x="3707904" y="4221088"/>
              <a:ext cx="1767282" cy="2351896"/>
            </a:xfrm>
            <a:prstGeom prst="rect">
              <a:avLst/>
            </a:prstGeom>
            <a:ln>
              <a:noFill/>
            </a:ln>
            <a:effectLst>
              <a:outerShdw blurRad="292100" dist="139700" dir="2700000" algn="tl" rotWithShape="0">
                <a:srgbClr val="333333">
                  <a:alpha val="65000"/>
                </a:srgbClr>
              </a:outerShdw>
            </a:effectLst>
          </p:spPr>
        </p:pic>
        <p:pic>
          <p:nvPicPr>
            <p:cNvPr id="21" name="Picture 10" descr="C:\Documents and Settings\OBryndina\My Documents\0 Ольга\Обложки, развороты\Радуга\Радуга новая\Говорим правильно 6-7.tif"/>
            <p:cNvPicPr>
              <a:picLocks noChangeAspect="1" noChangeArrowheads="1"/>
            </p:cNvPicPr>
            <p:nvPr/>
          </p:nvPicPr>
          <p:blipFill>
            <a:blip r:embed="rId13" cstate="print"/>
            <a:srcRect t="114" b="114"/>
            <a:stretch>
              <a:fillRect/>
            </a:stretch>
          </p:blipFill>
          <p:spPr>
            <a:xfrm>
              <a:off x="3635896" y="4293096"/>
              <a:ext cx="1786313" cy="2376262"/>
            </a:xfrm>
            <a:prstGeom prst="rect">
              <a:avLst/>
            </a:prstGeom>
            <a:ln>
              <a:noFill/>
            </a:ln>
            <a:effectLst>
              <a:outerShdw blurRad="292100" dist="139700" dir="2700000" algn="tl" rotWithShape="0">
                <a:srgbClr val="333333">
                  <a:alpha val="65000"/>
                </a:srgbClr>
              </a:outerShdw>
            </a:effectLst>
          </p:spPr>
        </p:pic>
      </p:grpSp>
      <p:grpSp>
        <p:nvGrpSpPr>
          <p:cNvPr id="22" name="Группа 55"/>
          <p:cNvGrpSpPr/>
          <p:nvPr/>
        </p:nvGrpSpPr>
        <p:grpSpPr>
          <a:xfrm>
            <a:off x="5796136" y="3717032"/>
            <a:ext cx="2037616" cy="2592289"/>
            <a:chOff x="5796136" y="3717032"/>
            <a:chExt cx="2037616" cy="2592289"/>
          </a:xfrm>
        </p:grpSpPr>
        <p:pic>
          <p:nvPicPr>
            <p:cNvPr id="23" name="Picture 2" descr="D:\Обложки, развороты\Радуга\Радуга новая\Сделаю сам 6-7.tif"/>
            <p:cNvPicPr>
              <a:picLocks noChangeAspect="1" noChangeArrowheads="1"/>
            </p:cNvPicPr>
            <p:nvPr/>
          </p:nvPicPr>
          <p:blipFill>
            <a:blip r:embed="rId14" cstate="print"/>
            <a:srcRect t="84" b="84"/>
            <a:stretch>
              <a:fillRect/>
            </a:stretch>
          </p:blipFill>
          <p:spPr bwMode="auto">
            <a:xfrm>
              <a:off x="6156176" y="3717032"/>
              <a:ext cx="1677576" cy="2232515"/>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24" name="Picture 2" descr="E:\Sdelau_sam_4-5.tif"/>
            <p:cNvPicPr>
              <a:picLocks noChangeAspect="1" noChangeArrowheads="1"/>
            </p:cNvPicPr>
            <p:nvPr/>
          </p:nvPicPr>
          <p:blipFill>
            <a:blip r:embed="rId15" cstate="print"/>
            <a:srcRect t="84" b="84"/>
            <a:stretch>
              <a:fillRect/>
            </a:stretch>
          </p:blipFill>
          <p:spPr bwMode="auto">
            <a:xfrm>
              <a:off x="6084168" y="3789040"/>
              <a:ext cx="1677375" cy="2232248"/>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25" name="Picture 13" descr="C:\Documents and Settings\Олга\Рабочий стол\Обложки для каталога\Радуга\10.tif"/>
            <p:cNvPicPr>
              <a:picLocks noChangeAspect="1" noChangeArrowheads="1"/>
            </p:cNvPicPr>
            <p:nvPr/>
          </p:nvPicPr>
          <p:blipFill>
            <a:blip r:embed="rId16" cstate="print"/>
            <a:srcRect t="115" b="115"/>
            <a:stretch>
              <a:fillRect/>
            </a:stretch>
          </p:blipFill>
          <p:spPr>
            <a:xfrm>
              <a:off x="6012160" y="3861048"/>
              <a:ext cx="1623266" cy="2160240"/>
            </a:xfrm>
            <a:prstGeom prst="rect">
              <a:avLst/>
            </a:prstGeom>
            <a:ln>
              <a:noFill/>
            </a:ln>
            <a:effectLst>
              <a:outerShdw blurRad="292100" dist="139700" dir="2700000" algn="tl" rotWithShape="0">
                <a:srgbClr val="333333">
                  <a:alpha val="65000"/>
                </a:srgbClr>
              </a:outerShdw>
            </a:effectLst>
          </p:spPr>
        </p:pic>
        <p:pic>
          <p:nvPicPr>
            <p:cNvPr id="26" name="Picture 3" descr="E:\Sdelau_sam_5-6.tif"/>
            <p:cNvPicPr>
              <a:picLocks noChangeAspect="1" noChangeArrowheads="1"/>
            </p:cNvPicPr>
            <p:nvPr/>
          </p:nvPicPr>
          <p:blipFill>
            <a:blip r:embed="rId17" cstate="print"/>
            <a:srcRect t="115" b="115"/>
            <a:stretch>
              <a:fillRect/>
            </a:stretch>
          </p:blipFill>
          <p:spPr>
            <a:xfrm>
              <a:off x="5796136" y="3933056"/>
              <a:ext cx="1713586" cy="2376265"/>
            </a:xfrm>
            <a:prstGeom prst="rect">
              <a:avLst/>
            </a:prstGeom>
            <a:ln>
              <a:noFill/>
            </a:ln>
            <a:effectLst>
              <a:outerShdw blurRad="292100" dist="139700" dir="2700000" algn="tl" rotWithShape="0">
                <a:srgbClr val="333333">
                  <a:alpha val="65000"/>
                </a:srgbClr>
              </a:outerShdw>
            </a:effectLst>
          </p:spPr>
        </p:pic>
      </p:grpSp>
      <p:pic>
        <p:nvPicPr>
          <p:cNvPr id="27" name="Picture 3" descr="E:\Радуга новая\Готовлюсь к школе.tif"/>
          <p:cNvPicPr>
            <a:picLocks noChangeAspect="1" noChangeArrowheads="1"/>
          </p:cNvPicPr>
          <p:nvPr/>
        </p:nvPicPr>
        <p:blipFill>
          <a:blip r:embed="rId18" cstate="print"/>
          <a:srcRect/>
          <a:stretch>
            <a:fillRect/>
          </a:stretch>
        </p:blipFill>
        <p:spPr bwMode="auto">
          <a:xfrm>
            <a:off x="6660232" y="1196752"/>
            <a:ext cx="1800200" cy="239850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1143000"/>
          </a:xfrm>
        </p:spPr>
        <p:txBody>
          <a:bodyPr>
            <a:normAutofit fontScale="90000"/>
          </a:bodyPr>
          <a:lstStyle/>
          <a:p>
            <a:pPr lvl="0">
              <a:lnSpc>
                <a:spcPct val="80000"/>
              </a:lnSpc>
              <a:defRPr/>
            </a:pPr>
            <a:r>
              <a:rPr lang="ru-RU" b="1" dirty="0" smtClean="0">
                <a:solidFill>
                  <a:srgbClr val="8E0000"/>
                </a:solidFill>
                <a:latin typeface="Cambria" pitchFamily="18" charset="0"/>
              </a:rPr>
              <a:t>Дополнительные </a:t>
            </a:r>
            <a:br>
              <a:rPr lang="ru-RU" b="1" dirty="0" smtClean="0">
                <a:solidFill>
                  <a:srgbClr val="8E0000"/>
                </a:solidFill>
                <a:latin typeface="Cambria" pitchFamily="18" charset="0"/>
              </a:rPr>
            </a:br>
            <a:r>
              <a:rPr lang="ru-RU" b="1" dirty="0" smtClean="0">
                <a:solidFill>
                  <a:srgbClr val="8E0000"/>
                </a:solidFill>
                <a:latin typeface="Cambria" pitchFamily="18" charset="0"/>
              </a:rPr>
              <a:t>пособия</a:t>
            </a:r>
            <a:r>
              <a:rPr lang="ru-RU" b="1" dirty="0" smtClean="0">
                <a:solidFill>
                  <a:srgbClr val="C00000"/>
                </a:solidFill>
                <a:latin typeface="Cambria" pitchFamily="18" charset="0"/>
              </a:rPr>
              <a:t/>
            </a:r>
            <a:br>
              <a:rPr lang="ru-RU" b="1" dirty="0" smtClean="0">
                <a:solidFill>
                  <a:srgbClr val="C00000"/>
                </a:solidFill>
                <a:latin typeface="Cambria" pitchFamily="18" charset="0"/>
              </a:rPr>
            </a:br>
            <a:endParaRPr lang="ru-RU" dirty="0"/>
          </a:p>
        </p:txBody>
      </p:sp>
      <p:sp>
        <p:nvSpPr>
          <p:cNvPr id="4" name="Номер слайда 3"/>
          <p:cNvSpPr>
            <a:spLocks noGrp="1"/>
          </p:cNvSpPr>
          <p:nvPr>
            <p:ph type="sldNum" sz="quarter" idx="12"/>
          </p:nvPr>
        </p:nvSpPr>
        <p:spPr/>
        <p:txBody>
          <a:bodyPr/>
          <a:lstStyle/>
          <a:p>
            <a:fld id="{856FBB88-9AF7-400F-9B01-557F5B428313}" type="slidenum">
              <a:rPr lang="ru-RU" smtClean="0"/>
              <a:pPr/>
              <a:t>69</a:t>
            </a:fld>
            <a:endParaRPr lang="ru-RU"/>
          </a:p>
        </p:txBody>
      </p:sp>
      <p:sp>
        <p:nvSpPr>
          <p:cNvPr id="5" name="Содержимое 4"/>
          <p:cNvSpPr txBox="1">
            <a:spLocks noGrp="1"/>
          </p:cNvSpPr>
          <p:nvPr>
            <p:ph idx="1"/>
          </p:nvPr>
        </p:nvSpPr>
        <p:spPr>
          <a:xfrm>
            <a:off x="2411760" y="1484784"/>
            <a:ext cx="8229600" cy="578882"/>
          </a:xfrm>
          <a:prstGeom prst="roundRect">
            <a:avLst/>
          </a:prstGeom>
          <a:noFill/>
          <a:effectLst/>
        </p:spPr>
        <p:txBody>
          <a:bodyPr wrap="square" rtlCol="0">
            <a:spAutoFit/>
          </a:bodyPr>
          <a:lstStyle/>
          <a:p>
            <a:pPr algn="ctr">
              <a:buNone/>
            </a:pPr>
            <a:r>
              <a:rPr lang="ru-RU" sz="2800" b="1" dirty="0">
                <a:solidFill>
                  <a:srgbClr val="002060"/>
                </a:solidFill>
              </a:rPr>
              <a:t>Направления:</a:t>
            </a:r>
          </a:p>
        </p:txBody>
      </p:sp>
      <p:sp>
        <p:nvSpPr>
          <p:cNvPr id="6" name="TextBox 5"/>
          <p:cNvSpPr txBox="1"/>
          <p:nvPr/>
        </p:nvSpPr>
        <p:spPr>
          <a:xfrm>
            <a:off x="4644008" y="2132856"/>
            <a:ext cx="3816424" cy="1464231"/>
          </a:xfrm>
          <a:prstGeom prst="roundRect">
            <a:avLst/>
          </a:prstGeom>
          <a:solidFill>
            <a:schemeClr val="bg1">
              <a:lumMod val="95000"/>
            </a:schemeClr>
          </a:solidFill>
          <a:ln>
            <a:solidFill>
              <a:schemeClr val="bg1">
                <a:lumMod val="95000"/>
              </a:schemeClr>
            </a:solidFill>
          </a:ln>
          <a:effectLst>
            <a:outerShdw blurRad="50800" dist="38100" dir="5400000" algn="t" rotWithShape="0">
              <a:prstClr val="black">
                <a:alpha val="40000"/>
              </a:prstClr>
            </a:outerShdw>
          </a:effectLst>
        </p:spPr>
        <p:txBody>
          <a:bodyPr wrap="square" rtlCol="0">
            <a:spAutoFit/>
          </a:bodyPr>
          <a:lstStyle/>
          <a:p>
            <a:pPr>
              <a:buFont typeface="Arial" pitchFamily="34" charset="0"/>
              <a:buChar char="•"/>
            </a:pPr>
            <a:r>
              <a:rPr lang="ru-RU" sz="2000" b="1" dirty="0" smtClean="0">
                <a:solidFill>
                  <a:srgbClr val="002060"/>
                </a:solidFill>
              </a:rPr>
              <a:t> </a:t>
            </a:r>
            <a:r>
              <a:rPr lang="ru-RU" sz="2000" b="1" dirty="0">
                <a:solidFill>
                  <a:srgbClr val="002060"/>
                </a:solidFill>
              </a:rPr>
              <a:t>Геометрическая аппликация</a:t>
            </a:r>
          </a:p>
          <a:p>
            <a:pPr>
              <a:buFont typeface="Arial" pitchFamily="34" charset="0"/>
              <a:buChar char="•"/>
            </a:pPr>
            <a:r>
              <a:rPr lang="ru-RU" sz="2000" b="1" dirty="0">
                <a:solidFill>
                  <a:srgbClr val="002060"/>
                </a:solidFill>
              </a:rPr>
              <a:t>  Я рисую</a:t>
            </a:r>
          </a:p>
          <a:p>
            <a:pPr>
              <a:buFont typeface="Arial" pitchFamily="34" charset="0"/>
              <a:buChar char="•"/>
            </a:pPr>
            <a:r>
              <a:rPr lang="en-US" sz="2000" b="1" dirty="0" smtClean="0">
                <a:solidFill>
                  <a:srgbClr val="002060"/>
                </a:solidFill>
              </a:rPr>
              <a:t> </a:t>
            </a:r>
            <a:r>
              <a:rPr lang="ru-RU" sz="2000" b="1" dirty="0" smtClean="0">
                <a:solidFill>
                  <a:srgbClr val="002060"/>
                </a:solidFill>
              </a:rPr>
              <a:t>Арифметика </a:t>
            </a:r>
            <a:r>
              <a:rPr lang="ru-RU" sz="2000" b="1" dirty="0">
                <a:solidFill>
                  <a:srgbClr val="002060"/>
                </a:solidFill>
              </a:rPr>
              <a:t>в раскрасках</a:t>
            </a:r>
          </a:p>
          <a:p>
            <a:pPr>
              <a:buFont typeface="Arial" pitchFamily="34" charset="0"/>
              <a:buChar char="•"/>
            </a:pPr>
            <a:r>
              <a:rPr lang="en-US" sz="2000" b="1" dirty="0" smtClean="0">
                <a:solidFill>
                  <a:srgbClr val="002060"/>
                </a:solidFill>
              </a:rPr>
              <a:t> </a:t>
            </a:r>
            <a:r>
              <a:rPr lang="ru-RU" sz="2000" b="1" dirty="0" smtClean="0">
                <a:solidFill>
                  <a:srgbClr val="002060"/>
                </a:solidFill>
              </a:rPr>
              <a:t>Буквы </a:t>
            </a:r>
            <a:r>
              <a:rPr lang="ru-RU" sz="2000" b="1" dirty="0">
                <a:solidFill>
                  <a:srgbClr val="002060"/>
                </a:solidFill>
              </a:rPr>
              <a:t>в раскрасках</a:t>
            </a:r>
          </a:p>
        </p:txBody>
      </p:sp>
      <p:pic>
        <p:nvPicPr>
          <p:cNvPr id="7" name="Picture 6" descr="C:\Users\TLobanova\Documents\ПРОСВЕЩЕНИЕ\Картинки в пособиях\Радуга_ПРОВ\Развороты\Геометрическая\019.jpg"/>
          <p:cNvPicPr>
            <a:picLocks noChangeAspect="1" noChangeArrowheads="1"/>
          </p:cNvPicPr>
          <p:nvPr/>
        </p:nvPicPr>
        <p:blipFill>
          <a:blip r:embed="rId2" cstate="print">
            <a:clrChange>
              <a:clrFrom>
                <a:srgbClr val="FFFFFE"/>
              </a:clrFrom>
              <a:clrTo>
                <a:srgbClr val="FFFFFE">
                  <a:alpha val="0"/>
                </a:srgbClr>
              </a:clrTo>
            </a:clrChange>
          </a:blip>
          <a:srcRect b="5901"/>
          <a:stretch>
            <a:fillRect/>
          </a:stretch>
        </p:blipFill>
        <p:spPr bwMode="auto">
          <a:xfrm flipH="1">
            <a:off x="467544" y="1052736"/>
            <a:ext cx="1195974" cy="1368152"/>
          </a:xfrm>
          <a:prstGeom prst="rect">
            <a:avLst/>
          </a:prstGeom>
          <a:noFill/>
        </p:spPr>
      </p:pic>
      <p:grpSp>
        <p:nvGrpSpPr>
          <p:cNvPr id="8" name="Группа 18"/>
          <p:cNvGrpSpPr/>
          <p:nvPr/>
        </p:nvGrpSpPr>
        <p:grpSpPr>
          <a:xfrm>
            <a:off x="467544" y="2780928"/>
            <a:ext cx="2376264" cy="2898345"/>
            <a:chOff x="323528" y="3194951"/>
            <a:chExt cx="2376264" cy="2898345"/>
          </a:xfrm>
        </p:grpSpPr>
        <p:pic>
          <p:nvPicPr>
            <p:cNvPr id="9" name="Picture 2" descr="C:\Users\TLobanova\Desktop\1.jpg"/>
            <p:cNvPicPr>
              <a:picLocks noChangeAspect="1" noChangeArrowheads="1"/>
            </p:cNvPicPr>
            <p:nvPr/>
          </p:nvPicPr>
          <p:blipFill>
            <a:blip r:embed="rId3" cstate="print"/>
            <a:srcRect/>
            <a:stretch>
              <a:fillRect/>
            </a:stretch>
          </p:blipFill>
          <p:spPr bwMode="auto">
            <a:xfrm>
              <a:off x="888479" y="3194951"/>
              <a:ext cx="1811313" cy="2394289"/>
            </a:xfrm>
            <a:prstGeom prst="rect">
              <a:avLst/>
            </a:prstGeom>
            <a:ln>
              <a:noFill/>
            </a:ln>
            <a:effectLst>
              <a:outerShdw blurRad="292100" dist="139700" dir="2700000" algn="tl" rotWithShape="0">
                <a:srgbClr val="333333">
                  <a:alpha val="65000"/>
                </a:srgbClr>
              </a:outerShdw>
            </a:effectLst>
          </p:spPr>
        </p:pic>
        <p:pic>
          <p:nvPicPr>
            <p:cNvPr id="10" name="Picture 2" descr="C:\Users\TLobanova\Documents\ПРОСВЕЩЕНИЕ\Картинки в пособиях\Обложки\Радуга\6-7. ya risuyu.png"/>
            <p:cNvPicPr>
              <a:picLocks noChangeAspect="1" noChangeArrowheads="1"/>
            </p:cNvPicPr>
            <p:nvPr/>
          </p:nvPicPr>
          <p:blipFill>
            <a:blip r:embed="rId4" cstate="print"/>
            <a:srcRect/>
            <a:stretch>
              <a:fillRect/>
            </a:stretch>
          </p:blipFill>
          <p:spPr bwMode="auto">
            <a:xfrm>
              <a:off x="611560" y="3327860"/>
              <a:ext cx="1949804" cy="2549412"/>
            </a:xfrm>
            <a:prstGeom prst="rect">
              <a:avLst/>
            </a:prstGeom>
            <a:ln>
              <a:noFill/>
            </a:ln>
            <a:effectLst>
              <a:outerShdw blurRad="292100" dist="139700" dir="2700000" algn="tl" rotWithShape="0">
                <a:srgbClr val="333333">
                  <a:alpha val="65000"/>
                </a:srgbClr>
              </a:outerShdw>
            </a:effectLst>
          </p:spPr>
        </p:pic>
        <p:pic>
          <p:nvPicPr>
            <p:cNvPr id="11" name="Picture 2" descr="C:\Users\TLobanova\Documents\ПРОСВЕЩЕНИЕ\Картинки в пособиях\Обложки\Радуга\5-6. ya risuyu.png"/>
            <p:cNvPicPr>
              <a:picLocks noChangeAspect="1" noChangeArrowheads="1"/>
            </p:cNvPicPr>
            <p:nvPr/>
          </p:nvPicPr>
          <p:blipFill>
            <a:blip r:embed="rId5" cstate="print"/>
            <a:srcRect/>
            <a:stretch>
              <a:fillRect/>
            </a:stretch>
          </p:blipFill>
          <p:spPr bwMode="auto">
            <a:xfrm>
              <a:off x="467544" y="3471876"/>
              <a:ext cx="1912059" cy="2549412"/>
            </a:xfrm>
            <a:prstGeom prst="rect">
              <a:avLst/>
            </a:prstGeom>
            <a:ln>
              <a:noFill/>
            </a:ln>
            <a:effectLst>
              <a:outerShdw blurRad="292100" dist="139700" dir="2700000" algn="tl" rotWithShape="0">
                <a:srgbClr val="333333">
                  <a:alpha val="65000"/>
                </a:srgbClr>
              </a:outerShdw>
            </a:effectLst>
          </p:spPr>
        </p:pic>
        <p:pic>
          <p:nvPicPr>
            <p:cNvPr id="12" name="Picture 2" descr="Y:\Полученные файлы\от ольги\Обложки, развороты\Радуга\untitled 2.png"/>
            <p:cNvPicPr>
              <a:picLocks noChangeAspect="1" noChangeArrowheads="1"/>
            </p:cNvPicPr>
            <p:nvPr/>
          </p:nvPicPr>
          <p:blipFill>
            <a:blip r:embed="rId6" cstate="print"/>
            <a:srcRect/>
            <a:stretch>
              <a:fillRect/>
            </a:stretch>
          </p:blipFill>
          <p:spPr bwMode="auto">
            <a:xfrm>
              <a:off x="323528" y="3573016"/>
              <a:ext cx="1890211" cy="2520280"/>
            </a:xfrm>
            <a:prstGeom prst="rect">
              <a:avLst/>
            </a:prstGeom>
            <a:ln>
              <a:noFill/>
            </a:ln>
            <a:effectLst>
              <a:outerShdw blurRad="292100" dist="139700" dir="2700000" algn="tl" rotWithShape="0">
                <a:srgbClr val="333333">
                  <a:alpha val="65000"/>
                </a:srgbClr>
              </a:outerShdw>
            </a:effectLst>
          </p:spPr>
        </p:pic>
      </p:grpSp>
      <p:grpSp>
        <p:nvGrpSpPr>
          <p:cNvPr id="13" name="Группа 10"/>
          <p:cNvGrpSpPr/>
          <p:nvPr/>
        </p:nvGrpSpPr>
        <p:grpSpPr>
          <a:xfrm>
            <a:off x="2051720" y="1844824"/>
            <a:ext cx="2101301" cy="2766805"/>
            <a:chOff x="3203848" y="1473379"/>
            <a:chExt cx="2503387" cy="3215765"/>
          </a:xfrm>
        </p:grpSpPr>
        <p:pic>
          <p:nvPicPr>
            <p:cNvPr id="14" name="Picture 4" descr="C:\Users\TLobanova\Documents\ПРОСВЕЩЕНИЕ\Картинки в пособиях\Радуга_ПРОВ\Обложки\Геометрическая\Геометрическая аппликация 5-6.jpg"/>
            <p:cNvPicPr>
              <a:picLocks noChangeAspect="1" noChangeArrowheads="1"/>
            </p:cNvPicPr>
            <p:nvPr/>
          </p:nvPicPr>
          <p:blipFill>
            <a:blip r:embed="rId7" cstate="print"/>
            <a:srcRect/>
            <a:stretch>
              <a:fillRect/>
            </a:stretch>
          </p:blipFill>
          <p:spPr bwMode="auto">
            <a:xfrm>
              <a:off x="3546995" y="1473379"/>
              <a:ext cx="2160240" cy="2880320"/>
            </a:xfrm>
            <a:prstGeom prst="rect">
              <a:avLst/>
            </a:prstGeom>
            <a:ln>
              <a:noFill/>
            </a:ln>
            <a:effectLst>
              <a:outerShdw blurRad="292100" dist="139700" dir="2700000" algn="tl" rotWithShape="0">
                <a:srgbClr val="333333">
                  <a:alpha val="65000"/>
                </a:srgbClr>
              </a:outerShdw>
            </a:effectLst>
          </p:spPr>
        </p:pic>
        <p:pic>
          <p:nvPicPr>
            <p:cNvPr id="15" name="Picture 3" descr="C:\Users\TLobanova\Documents\ПРОСВЕЩЕНИЕ\Картинки в пособиях\Радуга_ПРОВ\Обложки\Геометрическая\Геометрическая аппликация 4-5.jpg"/>
            <p:cNvPicPr>
              <a:picLocks noChangeAspect="1" noChangeArrowheads="1"/>
            </p:cNvPicPr>
            <p:nvPr/>
          </p:nvPicPr>
          <p:blipFill>
            <a:blip r:embed="rId8" cstate="print"/>
            <a:srcRect/>
            <a:stretch>
              <a:fillRect/>
            </a:stretch>
          </p:blipFill>
          <p:spPr bwMode="auto">
            <a:xfrm>
              <a:off x="3375422" y="1640764"/>
              <a:ext cx="2160240" cy="2880320"/>
            </a:xfrm>
            <a:prstGeom prst="rect">
              <a:avLst/>
            </a:prstGeom>
            <a:ln>
              <a:noFill/>
            </a:ln>
            <a:effectLst>
              <a:outerShdw blurRad="292100" dist="139700" dir="2700000" algn="tl" rotWithShape="0">
                <a:srgbClr val="333333">
                  <a:alpha val="65000"/>
                </a:srgbClr>
              </a:outerShdw>
            </a:effectLst>
          </p:spPr>
        </p:pic>
        <p:pic>
          <p:nvPicPr>
            <p:cNvPr id="16" name="Picture 2" descr="C:\Users\TLobanova\Documents\ПРОСВЕЩЕНИЕ\Картинки в пособиях\Радуга_ПРОВ\Обложки\Геометрическая\Геометрическая аппликация 3-4.jpg"/>
            <p:cNvPicPr>
              <a:picLocks noChangeAspect="1" noChangeArrowheads="1"/>
            </p:cNvPicPr>
            <p:nvPr/>
          </p:nvPicPr>
          <p:blipFill>
            <a:blip r:embed="rId9" cstate="print"/>
            <a:srcRect/>
            <a:stretch>
              <a:fillRect/>
            </a:stretch>
          </p:blipFill>
          <p:spPr bwMode="auto">
            <a:xfrm>
              <a:off x="3203848" y="1808821"/>
              <a:ext cx="2160240" cy="2880323"/>
            </a:xfrm>
            <a:prstGeom prst="rect">
              <a:avLst/>
            </a:prstGeom>
            <a:ln>
              <a:noFill/>
            </a:ln>
            <a:effectLst>
              <a:outerShdw blurRad="292100" dist="139700" dir="2700000" algn="tl" rotWithShape="0">
                <a:srgbClr val="333333">
                  <a:alpha val="65000"/>
                </a:srgbClr>
              </a:outerShdw>
            </a:effectLst>
          </p:spPr>
        </p:pic>
      </p:grpSp>
      <p:grpSp>
        <p:nvGrpSpPr>
          <p:cNvPr id="17" name="Группа 11"/>
          <p:cNvGrpSpPr/>
          <p:nvPr/>
        </p:nvGrpSpPr>
        <p:grpSpPr>
          <a:xfrm>
            <a:off x="4427984" y="4110330"/>
            <a:ext cx="2101539" cy="2747670"/>
            <a:chOff x="467544" y="1473697"/>
            <a:chExt cx="2504906" cy="3193525"/>
          </a:xfrm>
        </p:grpSpPr>
        <p:pic>
          <p:nvPicPr>
            <p:cNvPr id="18" name="Picture 5" descr="E:\Радуга новая\Арифметика в раскрасках 5-6.tif"/>
            <p:cNvPicPr>
              <a:picLocks noChangeAspect="1" noChangeArrowheads="1"/>
            </p:cNvPicPr>
            <p:nvPr/>
          </p:nvPicPr>
          <p:blipFill>
            <a:blip r:embed="rId10" cstate="print"/>
            <a:srcRect/>
            <a:stretch>
              <a:fillRect/>
            </a:stretch>
          </p:blipFill>
          <p:spPr bwMode="auto">
            <a:xfrm>
              <a:off x="810861" y="1473697"/>
              <a:ext cx="2161589" cy="2879999"/>
            </a:xfrm>
            <a:prstGeom prst="rect">
              <a:avLst/>
            </a:prstGeom>
            <a:ln>
              <a:noFill/>
            </a:ln>
            <a:effectLst>
              <a:outerShdw blurRad="292100" dist="139700" dir="2700000" algn="tl" rotWithShape="0">
                <a:srgbClr val="333333">
                  <a:alpha val="65000"/>
                </a:srgbClr>
              </a:outerShdw>
            </a:effectLst>
          </p:spPr>
        </p:pic>
        <p:pic>
          <p:nvPicPr>
            <p:cNvPr id="19" name="Picture 4" descr="E:\Радуга новая\Арифметика в раскрасках 4-5.tif"/>
            <p:cNvPicPr>
              <a:picLocks noChangeAspect="1" noChangeArrowheads="1"/>
            </p:cNvPicPr>
            <p:nvPr/>
          </p:nvPicPr>
          <p:blipFill>
            <a:blip r:embed="rId11" cstate="print"/>
            <a:srcRect/>
            <a:stretch>
              <a:fillRect/>
            </a:stretch>
          </p:blipFill>
          <p:spPr bwMode="auto">
            <a:xfrm>
              <a:off x="639202" y="1641083"/>
              <a:ext cx="2161589" cy="2879999"/>
            </a:xfrm>
            <a:prstGeom prst="rect">
              <a:avLst/>
            </a:prstGeom>
            <a:ln>
              <a:noFill/>
            </a:ln>
            <a:effectLst>
              <a:outerShdw blurRad="292100" dist="139700" dir="2700000" algn="tl" rotWithShape="0">
                <a:srgbClr val="333333">
                  <a:alpha val="65000"/>
                </a:srgbClr>
              </a:outerShdw>
            </a:effectLst>
          </p:spPr>
        </p:pic>
        <p:pic>
          <p:nvPicPr>
            <p:cNvPr id="20" name="Picture 3" descr="E:\Радуга новая\Арифметика в раскрасках 3-4.tif"/>
            <p:cNvPicPr>
              <a:picLocks noChangeAspect="1" noChangeArrowheads="1"/>
            </p:cNvPicPr>
            <p:nvPr/>
          </p:nvPicPr>
          <p:blipFill>
            <a:blip r:embed="rId12" cstate="print"/>
            <a:srcRect/>
            <a:stretch>
              <a:fillRect/>
            </a:stretch>
          </p:blipFill>
          <p:spPr bwMode="auto">
            <a:xfrm>
              <a:off x="467544" y="1787218"/>
              <a:ext cx="2161589" cy="2880004"/>
            </a:xfrm>
            <a:prstGeom prst="rect">
              <a:avLst/>
            </a:prstGeom>
            <a:ln>
              <a:noFill/>
            </a:ln>
            <a:effectLst>
              <a:outerShdw blurRad="292100" dist="139700" dir="2700000" algn="tl" rotWithShape="0">
                <a:srgbClr val="333333">
                  <a:alpha val="65000"/>
                </a:srgbClr>
              </a:outerShdw>
            </a:effectLst>
          </p:spPr>
        </p:pic>
      </p:grpSp>
      <p:pic>
        <p:nvPicPr>
          <p:cNvPr id="21" name="Picture 6" descr="E:\Радуга новая\Буквы в раскрасках 4-6.tif"/>
          <p:cNvPicPr>
            <a:picLocks noChangeAspect="1" noChangeArrowheads="1"/>
          </p:cNvPicPr>
          <p:nvPr/>
        </p:nvPicPr>
        <p:blipFill>
          <a:blip r:embed="rId13" cstate="print"/>
          <a:srcRect/>
          <a:stretch>
            <a:fillRect/>
          </a:stretch>
        </p:blipFill>
        <p:spPr bwMode="auto">
          <a:xfrm>
            <a:off x="6372200" y="3933056"/>
            <a:ext cx="1856581" cy="244827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0" y="-243407"/>
            <a:ext cx="9036496" cy="1728192"/>
          </a:xfrm>
        </p:spPr>
        <p:txBody>
          <a:bodyPr/>
          <a:lstStyle/>
          <a:p>
            <a:pPr>
              <a:defRPr/>
            </a:pPr>
            <a:r>
              <a:rPr lang="ru-RU" sz="2800" b="1" dirty="0">
                <a:solidFill>
                  <a:schemeClr val="accent2">
                    <a:lumMod val="75000"/>
                  </a:schemeClr>
                </a:solidFill>
                <a:latin typeface="Cambria" pitchFamily="18" charset="0"/>
              </a:rPr>
              <a:t>Классическое выстраивание коммуникации </a:t>
            </a:r>
            <a:r>
              <a:rPr lang="ru-RU" sz="2800" b="1" dirty="0" smtClean="0">
                <a:solidFill>
                  <a:schemeClr val="accent2">
                    <a:lumMod val="75000"/>
                  </a:schemeClr>
                </a:solidFill>
                <a:latin typeface="Cambria" pitchFamily="18" charset="0"/>
              </a:rPr>
              <a:t>ребёнка</a:t>
            </a:r>
            <a:r>
              <a:rPr lang="en-US" sz="2800" b="1" dirty="0">
                <a:solidFill>
                  <a:schemeClr val="accent2">
                    <a:lumMod val="75000"/>
                  </a:schemeClr>
                </a:solidFill>
                <a:latin typeface="Cambria" pitchFamily="18" charset="0"/>
              </a:rPr>
              <a:t>  </a:t>
            </a:r>
            <a:r>
              <a:rPr lang="ru-RU" sz="2800" b="1" dirty="0" smtClean="0">
                <a:solidFill>
                  <a:schemeClr val="accent2">
                    <a:lumMod val="75000"/>
                  </a:schemeClr>
                </a:solidFill>
                <a:latin typeface="Cambria" pitchFamily="18" charset="0"/>
              </a:rPr>
              <a:t>с </a:t>
            </a:r>
            <a:r>
              <a:rPr lang="ru-RU" sz="2800" b="1" dirty="0">
                <a:solidFill>
                  <a:schemeClr val="accent2">
                    <a:lumMod val="75000"/>
                  </a:schemeClr>
                </a:solidFill>
                <a:latin typeface="Cambria" pitchFamily="18" charset="0"/>
              </a:rPr>
              <a:t>окружающим миром</a:t>
            </a:r>
          </a:p>
        </p:txBody>
      </p:sp>
      <p:grpSp>
        <p:nvGrpSpPr>
          <p:cNvPr id="4099" name="Group 2"/>
          <p:cNvGrpSpPr>
            <a:grpSpLocks/>
          </p:cNvGrpSpPr>
          <p:nvPr/>
        </p:nvGrpSpPr>
        <p:grpSpPr bwMode="auto">
          <a:xfrm>
            <a:off x="2182813" y="1665288"/>
            <a:ext cx="4778375" cy="4848225"/>
            <a:chOff x="0" y="0"/>
            <a:chExt cx="535" cy="543"/>
          </a:xfrm>
        </p:grpSpPr>
        <p:pic>
          <p:nvPicPr>
            <p:cNvPr id="4101" name="Picture 3" descr="asset.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535" cy="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4102" name="Picture 4"/>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 y="-5"/>
              <a:ext cx="545" cy="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rnd">
                  <a:solidFill>
                    <a:srgbClr val="000000"/>
                  </a:solidFill>
                  <a:round/>
                  <a:headEnd/>
                  <a:tailEnd/>
                </a14:hiddenLine>
              </a:ext>
            </a:extLst>
          </p:spPr>
        </p:pic>
      </p:grpSp>
      <p:sp>
        <p:nvSpPr>
          <p:cNvPr id="6" name="Номер слайда 5"/>
          <p:cNvSpPr>
            <a:spLocks noGrp="1"/>
          </p:cNvSpPr>
          <p:nvPr>
            <p:ph type="sldNum" sz="quarter" idx="12"/>
          </p:nvPr>
        </p:nvSpPr>
        <p:spPr/>
        <p:txBody>
          <a:bodyPr/>
          <a:lstStyle/>
          <a:p>
            <a:pPr>
              <a:defRPr/>
            </a:pPr>
            <a:fld id="{4E0910C5-BA52-4A67-A730-D1C9A6A7E6F6}" type="slidenum">
              <a:rPr lang="ru-RU" smtClean="0"/>
              <a:pPr>
                <a:defRPr/>
              </a:pPr>
              <a:t>7</a:t>
            </a:fld>
            <a:endParaRPr lang="ru-RU"/>
          </a:p>
        </p:txBody>
      </p:sp>
    </p:spTree>
    <p:extLst>
      <p:ext uri="{BB962C8B-B14F-4D97-AF65-F5344CB8AC3E}">
        <p14:creationId xmlns="" xmlns:p14="http://schemas.microsoft.com/office/powerpoint/2010/main" val="2559138037"/>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8E0000"/>
                </a:solidFill>
                <a:latin typeface="Cambria" pitchFamily="18" charset="0"/>
              </a:rPr>
              <a:t>Картины по развитию речи</a:t>
            </a:r>
            <a:endParaRPr lang="ru-RU" dirty="0">
              <a:solidFill>
                <a:srgbClr val="8E0000"/>
              </a:solidFill>
            </a:endParaRPr>
          </a:p>
        </p:txBody>
      </p:sp>
      <p:sp>
        <p:nvSpPr>
          <p:cNvPr id="4" name="Номер слайда 3"/>
          <p:cNvSpPr>
            <a:spLocks noGrp="1"/>
          </p:cNvSpPr>
          <p:nvPr>
            <p:ph type="sldNum" sz="quarter" idx="12"/>
          </p:nvPr>
        </p:nvSpPr>
        <p:spPr/>
        <p:txBody>
          <a:bodyPr/>
          <a:lstStyle/>
          <a:p>
            <a:fld id="{856FBB88-9AF7-400F-9B01-557F5B428313}" type="slidenum">
              <a:rPr lang="ru-RU" smtClean="0"/>
              <a:pPr/>
              <a:t>70</a:t>
            </a:fld>
            <a:endParaRPr lang="ru-RU"/>
          </a:p>
        </p:txBody>
      </p:sp>
      <p:grpSp>
        <p:nvGrpSpPr>
          <p:cNvPr id="5" name="Группа 6"/>
          <p:cNvGrpSpPr/>
          <p:nvPr/>
        </p:nvGrpSpPr>
        <p:grpSpPr>
          <a:xfrm>
            <a:off x="578684" y="1268760"/>
            <a:ext cx="2603205" cy="4863057"/>
            <a:chOff x="303234" y="1485263"/>
            <a:chExt cx="2537988" cy="4741224"/>
          </a:xfrm>
        </p:grpSpPr>
        <p:pic>
          <p:nvPicPr>
            <p:cNvPr id="6" name="Picture 7" descr="E:\box Games.tif"/>
            <p:cNvPicPr>
              <a:picLocks noChangeAspect="1" noChangeArrowheads="1"/>
            </p:cNvPicPr>
            <p:nvPr/>
          </p:nvPicPr>
          <p:blipFill>
            <a:blip r:embed="rId2" cstate="print"/>
            <a:srcRect/>
            <a:stretch>
              <a:fillRect/>
            </a:stretch>
          </p:blipFill>
          <p:spPr bwMode="auto">
            <a:xfrm>
              <a:off x="2020183" y="1906487"/>
              <a:ext cx="821039" cy="4320000"/>
            </a:xfrm>
            <a:prstGeom prst="rect">
              <a:avLst/>
            </a:prstGeom>
            <a:noFill/>
            <a:ln w="9525">
              <a:noFill/>
              <a:miter lim="800000"/>
              <a:headEnd/>
              <a:tailEnd/>
            </a:ln>
          </p:spPr>
        </p:pic>
        <p:pic>
          <p:nvPicPr>
            <p:cNvPr id="7" name="Picture 4" descr="box nash d"/>
            <p:cNvPicPr>
              <a:picLocks noChangeAspect="1" noChangeArrowheads="1"/>
            </p:cNvPicPr>
            <p:nvPr/>
          </p:nvPicPr>
          <p:blipFill>
            <a:blip r:embed="rId3" cstate="print"/>
            <a:srcRect t="5" b="5"/>
            <a:stretch>
              <a:fillRect/>
            </a:stretch>
          </p:blipFill>
          <p:spPr>
            <a:xfrm rot="16200000">
              <a:off x="-586556" y="3460166"/>
              <a:ext cx="4320000" cy="791419"/>
            </a:xfrm>
            <a:prstGeom prst="rect">
              <a:avLst/>
            </a:prstGeom>
          </p:spPr>
        </p:pic>
        <p:pic>
          <p:nvPicPr>
            <p:cNvPr id="8" name="Рисунок 9" descr="box Skazka.tif"/>
            <p:cNvPicPr>
              <a:picLocks noChangeAspect="1"/>
            </p:cNvPicPr>
            <p:nvPr/>
          </p:nvPicPr>
          <p:blipFill>
            <a:blip r:embed="rId4" cstate="print"/>
            <a:srcRect t="99" b="99"/>
            <a:stretch>
              <a:fillRect/>
            </a:stretch>
          </p:blipFill>
          <p:spPr>
            <a:xfrm>
              <a:off x="303234" y="1485263"/>
              <a:ext cx="812382" cy="4320000"/>
            </a:xfrm>
            <a:prstGeom prst="rect">
              <a:avLst/>
            </a:prstGeom>
          </p:spPr>
        </p:pic>
      </p:grpSp>
      <p:grpSp>
        <p:nvGrpSpPr>
          <p:cNvPr id="9" name="Группа 19"/>
          <p:cNvGrpSpPr>
            <a:grpSpLocks noGrp="1"/>
          </p:cNvGrpSpPr>
          <p:nvPr>
            <p:ph idx="1"/>
          </p:nvPr>
        </p:nvGrpSpPr>
        <p:grpSpPr>
          <a:xfrm>
            <a:off x="3635896" y="1700808"/>
            <a:ext cx="3240360" cy="2232247"/>
            <a:chOff x="1386212" y="1297042"/>
            <a:chExt cx="3237911" cy="2417708"/>
          </a:xfrm>
        </p:grpSpPr>
        <p:sp>
          <p:nvSpPr>
            <p:cNvPr id="10" name="Текст 2"/>
            <p:cNvSpPr txBox="1">
              <a:spLocks/>
            </p:cNvSpPr>
            <p:nvPr/>
          </p:nvSpPr>
          <p:spPr>
            <a:xfrm>
              <a:off x="1846512" y="3354388"/>
              <a:ext cx="2351162" cy="360362"/>
            </a:xfrm>
            <a:prstGeom prst="rect">
              <a:avLst/>
            </a:prstGeom>
          </p:spPr>
          <p:txBody>
            <a:bodyPr rtlCol="0"/>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b="0" i="1"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Лисички-сестрички</a:t>
              </a:r>
              <a:endParaRPr kumimoji="0" lang="ru-RU" b="0" i="1"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pic>
          <p:nvPicPr>
            <p:cNvPr id="11" name="Рисунок 10" descr="лисички-сестрички.tif"/>
            <p:cNvPicPr>
              <a:picLocks noChangeAspect="1"/>
            </p:cNvPicPr>
            <p:nvPr/>
          </p:nvPicPr>
          <p:blipFill>
            <a:blip r:embed="rId5" cstate="print"/>
            <a:srcRect t="76" b="76"/>
            <a:stretch>
              <a:fillRect/>
            </a:stretch>
          </p:blipFill>
          <p:spPr>
            <a:xfrm>
              <a:off x="1386212" y="1297042"/>
              <a:ext cx="3237911" cy="2131959"/>
            </a:xfrm>
            <a:prstGeom prst="rect">
              <a:avLst/>
            </a:prstGeom>
          </p:spPr>
        </p:pic>
      </p:grpSp>
      <p:grpSp>
        <p:nvGrpSpPr>
          <p:cNvPr id="12" name="Группа 12"/>
          <p:cNvGrpSpPr/>
          <p:nvPr/>
        </p:nvGrpSpPr>
        <p:grpSpPr>
          <a:xfrm>
            <a:off x="3707904" y="4221088"/>
            <a:ext cx="3024336" cy="2138879"/>
            <a:chOff x="1547665" y="1326660"/>
            <a:chExt cx="2975937" cy="2248960"/>
          </a:xfrm>
        </p:grpSpPr>
        <p:sp>
          <p:nvSpPr>
            <p:cNvPr id="13" name="Текст 2"/>
            <p:cNvSpPr txBox="1">
              <a:spLocks/>
            </p:cNvSpPr>
            <p:nvPr/>
          </p:nvSpPr>
          <p:spPr>
            <a:xfrm>
              <a:off x="2627784" y="3212976"/>
              <a:ext cx="950506" cy="362644"/>
            </a:xfrm>
            <a:prstGeom prst="rect">
              <a:avLst/>
            </a:prstGeom>
          </p:spPr>
          <p:txBody>
            <a:bodyPr rtlCol="0"/>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b="0" i="1"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Зима </a:t>
              </a:r>
              <a:endParaRPr kumimoji="0" lang="ru-RU" b="0" i="1"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pic>
          <p:nvPicPr>
            <p:cNvPr id="14" name="Picture 2" descr="E:\Игры и прогулки детей\Зима.tif"/>
            <p:cNvPicPr>
              <a:picLocks noChangeAspect="1" noChangeArrowheads="1"/>
            </p:cNvPicPr>
            <p:nvPr/>
          </p:nvPicPr>
          <p:blipFill>
            <a:blip r:embed="rId6" cstate="print"/>
            <a:srcRect t="53" b="53"/>
            <a:stretch>
              <a:fillRect/>
            </a:stretch>
          </p:blipFill>
          <p:spPr>
            <a:xfrm>
              <a:off x="1547665" y="1326660"/>
              <a:ext cx="2975937" cy="1959465"/>
            </a:xfrm>
            <a:prstGeom prst="rect">
              <a:avLst/>
            </a:prstGeom>
            <a:noFill/>
          </p:spPr>
        </p:pic>
      </p:grpSp>
      <p:grpSp>
        <p:nvGrpSpPr>
          <p:cNvPr id="15" name="Группа 12"/>
          <p:cNvGrpSpPr/>
          <p:nvPr/>
        </p:nvGrpSpPr>
        <p:grpSpPr>
          <a:xfrm>
            <a:off x="6948264" y="2060848"/>
            <a:ext cx="1944216" cy="3687399"/>
            <a:chOff x="251520" y="1699162"/>
            <a:chExt cx="1944216" cy="3687399"/>
          </a:xfrm>
        </p:grpSpPr>
        <p:sp>
          <p:nvSpPr>
            <p:cNvPr id="16" name="Текст 5"/>
            <p:cNvSpPr txBox="1">
              <a:spLocks/>
            </p:cNvSpPr>
            <p:nvPr/>
          </p:nvSpPr>
          <p:spPr>
            <a:xfrm>
              <a:off x="395536" y="4653136"/>
              <a:ext cx="1656184" cy="733425"/>
            </a:xfrm>
            <a:prstGeom prst="rect">
              <a:avLst/>
            </a:prstGeom>
          </p:spPr>
          <p:txBody>
            <a:bodyPr rtlCol="0"/>
            <a:lstStyle/>
            <a:p>
              <a:pPr marR="0" lvl="0" algn="ctr" defTabSz="914400" rtl="0" eaLnBrk="1" fontAlgn="auto" latinLnBrk="0" hangingPunct="1">
                <a:lnSpc>
                  <a:spcPct val="100000"/>
                </a:lnSpc>
                <a:spcAft>
                  <a:spcPts val="0"/>
                </a:spcAft>
                <a:buClrTx/>
                <a:buSzTx/>
                <a:buFont typeface="Arial" pitchFamily="34" charset="0"/>
                <a:buNone/>
                <a:tabLst/>
                <a:defRPr/>
              </a:pPr>
              <a:r>
                <a:rPr kumimoji="0" lang="ru-RU" b="0" i="1"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Мы играем.</a:t>
              </a:r>
            </a:p>
            <a:p>
              <a:pPr marR="0" lvl="0" algn="ctr" defTabSz="914400" rtl="0" eaLnBrk="1" fontAlgn="auto" latinLnBrk="0" hangingPunct="1">
                <a:lnSpc>
                  <a:spcPct val="100000"/>
                </a:lnSpc>
                <a:spcAft>
                  <a:spcPts val="0"/>
                </a:spcAft>
                <a:buClrTx/>
                <a:buSzTx/>
                <a:buFont typeface="Arial" pitchFamily="34" charset="0"/>
                <a:buNone/>
                <a:tabLst/>
                <a:defRPr/>
              </a:pPr>
              <a:r>
                <a:rPr kumimoji="0" lang="ru-RU" b="0" i="1"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Малыши</a:t>
              </a:r>
              <a:endParaRPr kumimoji="0" lang="ru-RU" b="0" i="1"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pic>
          <p:nvPicPr>
            <p:cNvPr id="17" name="Picture 7" descr="Мы играем"/>
            <p:cNvPicPr>
              <a:picLocks noChangeAspect="1" noChangeArrowheads="1"/>
            </p:cNvPicPr>
            <p:nvPr/>
          </p:nvPicPr>
          <p:blipFill>
            <a:blip r:embed="rId7" cstate="print"/>
            <a:srcRect t="134" b="134"/>
            <a:stretch>
              <a:fillRect/>
            </a:stretch>
          </p:blipFill>
          <p:spPr>
            <a:xfrm>
              <a:off x="251520" y="1699162"/>
              <a:ext cx="1944216" cy="2938543"/>
            </a:xfrm>
            <a:prstGeom prst="rect">
              <a:avLst/>
            </a:prstGeom>
          </p:spPr>
        </p:pic>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856FBB88-9AF7-400F-9B01-557F5B428313}" type="slidenum">
              <a:rPr lang="ru-RU" smtClean="0"/>
              <a:pPr/>
              <a:t>71</a:t>
            </a:fld>
            <a:endParaRPr lang="ru-RU"/>
          </a:p>
        </p:txBody>
      </p:sp>
      <p:sp>
        <p:nvSpPr>
          <p:cNvPr id="5" name="Содержимое 11"/>
          <p:cNvSpPr txBox="1">
            <a:spLocks noGrp="1"/>
          </p:cNvSpPr>
          <p:nvPr>
            <p:ph idx="1"/>
          </p:nvPr>
        </p:nvSpPr>
        <p:spPr>
          <a:xfrm>
            <a:off x="4381128" y="1556792"/>
            <a:ext cx="4762872" cy="4525963"/>
          </a:xfrm>
          <a:prstGeom prst="rect">
            <a:avLst/>
          </a:prstGeom>
        </p:spPr>
        <p:txBody>
          <a:bodyPr/>
          <a:lstStyle/>
          <a:p>
            <a:pPr algn="ctr">
              <a:buNone/>
              <a:defRPr/>
            </a:pPr>
            <a:r>
              <a:rPr lang="ru-RU" sz="2400" b="1" dirty="0">
                <a:solidFill>
                  <a:srgbClr val="002060"/>
                </a:solidFill>
                <a:latin typeface="Cambria" pitchFamily="18" charset="0"/>
              </a:rPr>
              <a:t>В серии выделены направления:</a:t>
            </a:r>
          </a:p>
          <a:p>
            <a:pPr algn="ctr">
              <a:defRPr/>
            </a:pPr>
            <a:endParaRPr lang="ru-RU" sz="800" b="1" dirty="0">
              <a:solidFill>
                <a:srgbClr val="002060"/>
              </a:solidFill>
              <a:latin typeface="Cambria" pitchFamily="18" charset="0"/>
            </a:endParaRPr>
          </a:p>
          <a:p>
            <a:pPr lvl="1">
              <a:buFont typeface="Arial" pitchFamily="34" charset="0"/>
              <a:buChar char="•"/>
              <a:defRPr/>
            </a:pPr>
            <a:r>
              <a:rPr lang="ru-RU" sz="2400" b="1" dirty="0" smtClean="0">
                <a:solidFill>
                  <a:srgbClr val="002060"/>
                </a:solidFill>
                <a:latin typeface="Cambria" pitchFamily="18" charset="0"/>
              </a:rPr>
              <a:t>Бумажные </a:t>
            </a:r>
            <a:r>
              <a:rPr lang="ru-RU" sz="2400" b="1" dirty="0">
                <a:solidFill>
                  <a:srgbClr val="002060"/>
                </a:solidFill>
                <a:latin typeface="Cambria" pitchFamily="18" charset="0"/>
              </a:rPr>
              <a:t>фантазии</a:t>
            </a:r>
          </a:p>
          <a:p>
            <a:pPr marL="742950" lvl="1" indent="-285750">
              <a:spcBef>
                <a:spcPct val="20000"/>
              </a:spcBef>
              <a:buFont typeface="Arial" pitchFamily="34" charset="0"/>
              <a:buChar char="•"/>
              <a:defRPr/>
            </a:pPr>
            <a:r>
              <a:rPr lang="ru-RU" sz="2400" b="1" dirty="0" smtClean="0">
                <a:solidFill>
                  <a:srgbClr val="002060"/>
                </a:solidFill>
                <a:latin typeface="Cambria" pitchFamily="18" charset="0"/>
              </a:rPr>
              <a:t>Веселая </a:t>
            </a:r>
            <a:r>
              <a:rPr lang="ru-RU" sz="2400" b="1" dirty="0">
                <a:solidFill>
                  <a:srgbClr val="002060"/>
                </a:solidFill>
                <a:latin typeface="Cambria" pitchFamily="18" charset="0"/>
              </a:rPr>
              <a:t>паутинка</a:t>
            </a:r>
          </a:p>
          <a:p>
            <a:pPr lvl="1">
              <a:buFont typeface="Arial" pitchFamily="34" charset="0"/>
              <a:buChar char="•"/>
              <a:defRPr/>
            </a:pPr>
            <a:r>
              <a:rPr lang="ru-RU" sz="2400" b="1" dirty="0" smtClean="0">
                <a:solidFill>
                  <a:srgbClr val="002060"/>
                </a:solidFill>
                <a:latin typeface="Cambria" pitchFamily="18" charset="0"/>
              </a:rPr>
              <a:t>Пластилиновые </a:t>
            </a:r>
            <a:r>
              <a:rPr lang="ru-RU" sz="2400" b="1" dirty="0">
                <a:solidFill>
                  <a:srgbClr val="002060"/>
                </a:solidFill>
                <a:latin typeface="Cambria" pitchFamily="18" charset="0"/>
              </a:rPr>
              <a:t>чудеса</a:t>
            </a:r>
          </a:p>
          <a:p>
            <a:pPr lvl="1">
              <a:buFont typeface="Arial" pitchFamily="34" charset="0"/>
              <a:buChar char="•"/>
              <a:defRPr/>
            </a:pPr>
            <a:r>
              <a:rPr lang="ru-RU" sz="2400" b="1" dirty="0">
                <a:solidFill>
                  <a:srgbClr val="002060"/>
                </a:solidFill>
                <a:latin typeface="Cambria" pitchFamily="18" charset="0"/>
              </a:rPr>
              <a:t> Готовимся к празднику</a:t>
            </a:r>
          </a:p>
          <a:p>
            <a:pPr marL="742950" lvl="1" indent="-285750">
              <a:spcBef>
                <a:spcPct val="20000"/>
              </a:spcBef>
              <a:buFont typeface="Arial" pitchFamily="34" charset="0"/>
              <a:buChar char="•"/>
              <a:defRPr/>
            </a:pPr>
            <a:r>
              <a:rPr lang="ru-RU" sz="2400" b="1" dirty="0">
                <a:solidFill>
                  <a:srgbClr val="002060"/>
                </a:solidFill>
                <a:latin typeface="Cambria" pitchFamily="18" charset="0"/>
              </a:rPr>
              <a:t> Я рисую мир</a:t>
            </a:r>
          </a:p>
        </p:txBody>
      </p:sp>
      <p:grpSp>
        <p:nvGrpSpPr>
          <p:cNvPr id="6" name="Группа 14"/>
          <p:cNvGrpSpPr/>
          <p:nvPr/>
        </p:nvGrpSpPr>
        <p:grpSpPr>
          <a:xfrm>
            <a:off x="179512" y="1484784"/>
            <a:ext cx="4392488" cy="4465166"/>
            <a:chOff x="179512" y="1484784"/>
            <a:chExt cx="4392488" cy="4465166"/>
          </a:xfrm>
        </p:grpSpPr>
        <p:pic>
          <p:nvPicPr>
            <p:cNvPr id="7" name="Picture 2" descr="E:\Ya_risuyu_mir_Dereviya.tif"/>
            <p:cNvPicPr>
              <a:picLocks noChangeAspect="1" noChangeArrowheads="1"/>
            </p:cNvPicPr>
            <p:nvPr/>
          </p:nvPicPr>
          <p:blipFill>
            <a:blip r:embed="rId2" cstate="print"/>
            <a:srcRect/>
            <a:stretch>
              <a:fillRect/>
            </a:stretch>
          </p:blipFill>
          <p:spPr bwMode="auto">
            <a:xfrm>
              <a:off x="2771800" y="1484784"/>
              <a:ext cx="1800200" cy="1800200"/>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8" name="Содержимое 3" descr="Море.tif"/>
            <p:cNvPicPr>
              <a:picLocks noChangeAspect="1"/>
            </p:cNvPicPr>
            <p:nvPr/>
          </p:nvPicPr>
          <p:blipFill>
            <a:blip r:embed="rId3" cstate="print"/>
            <a:srcRect/>
            <a:stretch>
              <a:fillRect/>
            </a:stretch>
          </p:blipFill>
          <p:spPr>
            <a:xfrm>
              <a:off x="2627313" y="1628775"/>
              <a:ext cx="1800225" cy="1800225"/>
            </a:xfrm>
            <a:prstGeom prst="rect">
              <a:avLst/>
            </a:prstGeom>
            <a:effectLst>
              <a:outerShdw blurRad="292100" dist="139700" dir="2700000" algn="tl" rotWithShape="0">
                <a:srgbClr val="333333">
                  <a:alpha val="65000"/>
                </a:srgbClr>
              </a:outerShdw>
            </a:effectLst>
          </p:spPr>
        </p:pic>
        <p:pic>
          <p:nvPicPr>
            <p:cNvPr id="9" name="Picture 2" descr="Y:\Полученные файлы\Oblojki\Got_k_prazdn_Oukrashrniya dlia devochek.tif"/>
            <p:cNvPicPr>
              <a:picLocks noChangeAspect="1" noChangeArrowheads="1"/>
            </p:cNvPicPr>
            <p:nvPr/>
          </p:nvPicPr>
          <p:blipFill>
            <a:blip r:embed="rId4" cstate="print"/>
            <a:srcRect/>
            <a:stretch>
              <a:fillRect/>
            </a:stretch>
          </p:blipFill>
          <p:spPr>
            <a:xfrm>
              <a:off x="1691680" y="2708920"/>
              <a:ext cx="1800200" cy="1800200"/>
            </a:xfrm>
            <a:prstGeom prst="rect">
              <a:avLst/>
            </a:prstGeom>
            <a:effectLst>
              <a:outerShdw blurRad="292100" dist="139700" dir="2700000" algn="tl" rotWithShape="0">
                <a:srgbClr val="333333">
                  <a:alpha val="65000"/>
                </a:srgbClr>
              </a:outerShdw>
            </a:effectLst>
          </p:spPr>
        </p:pic>
        <p:pic>
          <p:nvPicPr>
            <p:cNvPr id="10" name="Picture 3" descr="E:\Plast_chudesa_Zabavnie cheli.tif"/>
            <p:cNvPicPr>
              <a:picLocks noChangeAspect="1" noChangeArrowheads="1"/>
            </p:cNvPicPr>
            <p:nvPr/>
          </p:nvPicPr>
          <p:blipFill>
            <a:blip r:embed="rId5" cstate="print"/>
            <a:srcRect/>
            <a:stretch>
              <a:fillRect/>
            </a:stretch>
          </p:blipFill>
          <p:spPr bwMode="auto">
            <a:xfrm>
              <a:off x="2771800" y="4005064"/>
              <a:ext cx="1800200" cy="1800200"/>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11" name="Picture 2" descr="Y:\Полученные файлы\Oblojki\Vesel_pautinka_Ribki.tif"/>
            <p:cNvPicPr>
              <a:picLocks noChangeAspect="1" noChangeArrowheads="1"/>
            </p:cNvPicPr>
            <p:nvPr/>
          </p:nvPicPr>
          <p:blipFill>
            <a:blip r:embed="rId6" cstate="print"/>
            <a:srcRect/>
            <a:stretch>
              <a:fillRect/>
            </a:stretch>
          </p:blipFill>
          <p:spPr bwMode="auto">
            <a:xfrm>
              <a:off x="251520" y="1484784"/>
              <a:ext cx="1800200" cy="1801644"/>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12" name="Picture 2" descr="Y:\Полученные файлы\Oblojki\Bum_fantazii_Ptici.tif"/>
            <p:cNvPicPr>
              <a:picLocks noChangeAspect="1" noChangeArrowheads="1"/>
            </p:cNvPicPr>
            <p:nvPr/>
          </p:nvPicPr>
          <p:blipFill>
            <a:blip r:embed="rId7" cstate="print"/>
            <a:srcRect/>
            <a:stretch>
              <a:fillRect/>
            </a:stretch>
          </p:blipFill>
          <p:spPr bwMode="auto">
            <a:xfrm>
              <a:off x="179512" y="4005064"/>
              <a:ext cx="1800424" cy="1800424"/>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13" name="Содержимое 3" descr="Подарок маме.tif"/>
            <p:cNvPicPr>
              <a:picLocks noChangeAspect="1"/>
            </p:cNvPicPr>
            <p:nvPr/>
          </p:nvPicPr>
          <p:blipFill>
            <a:blip r:embed="rId8" cstate="print"/>
            <a:srcRect l="44" r="44"/>
            <a:stretch>
              <a:fillRect/>
            </a:stretch>
          </p:blipFill>
          <p:spPr>
            <a:xfrm>
              <a:off x="360363" y="1628775"/>
              <a:ext cx="1798637" cy="1800225"/>
            </a:xfrm>
            <a:prstGeom prst="rect">
              <a:avLst/>
            </a:prstGeom>
            <a:effectLst>
              <a:outerShdw blurRad="292100" dist="139700" dir="2700000" algn="tl" rotWithShape="0">
                <a:srgbClr val="333333">
                  <a:alpha val="65000"/>
                </a:srgbClr>
              </a:outerShdw>
            </a:effectLst>
          </p:spPr>
        </p:pic>
        <p:pic>
          <p:nvPicPr>
            <p:cNvPr id="14" name="Рисунок 4" descr="День рождения.tif"/>
            <p:cNvPicPr>
              <a:picLocks noChangeAspect="1"/>
            </p:cNvPicPr>
            <p:nvPr/>
          </p:nvPicPr>
          <p:blipFill>
            <a:blip r:embed="rId9" cstate="print"/>
            <a:srcRect/>
            <a:stretch>
              <a:fillRect/>
            </a:stretch>
          </p:blipFill>
          <p:spPr>
            <a:xfrm>
              <a:off x="1476375" y="2852738"/>
              <a:ext cx="1800225" cy="1800225"/>
            </a:xfrm>
            <a:prstGeom prst="rect">
              <a:avLst/>
            </a:prstGeom>
            <a:effectLst>
              <a:outerShdw blurRad="292100" dist="139700" dir="2700000" algn="tl" rotWithShape="0">
                <a:srgbClr val="333333">
                  <a:alpha val="65000"/>
                </a:srgbClr>
              </a:outerShdw>
            </a:effectLst>
          </p:spPr>
        </p:pic>
        <p:pic>
          <p:nvPicPr>
            <p:cNvPr id="15" name="Содержимое 3" descr="Лес.tif"/>
            <p:cNvPicPr>
              <a:picLocks noChangeAspect="1"/>
            </p:cNvPicPr>
            <p:nvPr/>
          </p:nvPicPr>
          <p:blipFill>
            <a:blip r:embed="rId10" cstate="print"/>
            <a:srcRect/>
            <a:stretch>
              <a:fillRect/>
            </a:stretch>
          </p:blipFill>
          <p:spPr>
            <a:xfrm>
              <a:off x="323850" y="4149725"/>
              <a:ext cx="1800225" cy="1800225"/>
            </a:xfrm>
            <a:prstGeom prst="rect">
              <a:avLst/>
            </a:prstGeom>
            <a:effectLst>
              <a:outerShdw blurRad="292100" dist="139700" dir="2700000" algn="tl" rotWithShape="0">
                <a:srgbClr val="333333">
                  <a:alpha val="65000"/>
                </a:srgbClr>
              </a:outerShdw>
            </a:effectLst>
          </p:spPr>
        </p:pic>
        <p:pic>
          <p:nvPicPr>
            <p:cNvPr id="16" name="Picture 9" descr="Y:\Полученные файлы\Oblojki\Plast_chudesa_Ritsari i drakoni.tif"/>
            <p:cNvPicPr>
              <a:picLocks noChangeAspect="1" noChangeArrowheads="1"/>
            </p:cNvPicPr>
            <p:nvPr/>
          </p:nvPicPr>
          <p:blipFill>
            <a:blip r:embed="rId11" cstate="print"/>
            <a:srcRect/>
            <a:stretch>
              <a:fillRect/>
            </a:stretch>
          </p:blipFill>
          <p:spPr>
            <a:xfrm>
              <a:off x="2627313" y="4149725"/>
              <a:ext cx="1800225" cy="1800225"/>
            </a:xfrm>
            <a:prstGeom prst="rect">
              <a:avLst/>
            </a:prstGeom>
            <a:effectLst>
              <a:outerShdw blurRad="292100" dist="139700" dir="2700000" algn="tl" rotWithShape="0">
                <a:srgbClr val="333333">
                  <a:alpha val="65000"/>
                </a:srgbClr>
              </a:outerShdw>
            </a:effectLst>
          </p:spPr>
        </p:pic>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ACK 2"/>
          <p:cNvPicPr>
            <a:picLocks noChangeAspect="1" noChangeArrowheads="1"/>
          </p:cNvPicPr>
          <p:nvPr/>
        </p:nvPicPr>
        <p:blipFill>
          <a:blip r:embed="rId3" cstate="print"/>
          <a:srcRect r="15178" b="7756"/>
          <a:stretch>
            <a:fillRect/>
          </a:stretch>
        </p:blipFill>
        <p:spPr bwMode="auto">
          <a:xfrm>
            <a:off x="34925" y="457200"/>
            <a:ext cx="6699250" cy="5922963"/>
          </a:xfrm>
          <a:prstGeom prst="rect">
            <a:avLst/>
          </a:prstGeom>
          <a:noFill/>
          <a:ln w="9525">
            <a:noFill/>
            <a:miter lim="800000"/>
            <a:headEnd/>
            <a:tailEnd/>
          </a:ln>
        </p:spPr>
      </p:pic>
      <p:pic>
        <p:nvPicPr>
          <p:cNvPr id="3075" name="Picture 3" descr="gatoulis3"/>
          <p:cNvPicPr>
            <a:picLocks noChangeAspect="1" noChangeArrowheads="1"/>
          </p:cNvPicPr>
          <p:nvPr/>
        </p:nvPicPr>
        <p:blipFill>
          <a:blip r:embed="rId4" cstate="print"/>
          <a:srcRect/>
          <a:stretch>
            <a:fillRect/>
          </a:stretch>
        </p:blipFill>
        <p:spPr bwMode="auto">
          <a:xfrm>
            <a:off x="44450" y="2819400"/>
            <a:ext cx="1860550" cy="2362200"/>
          </a:xfrm>
          <a:prstGeom prst="rect">
            <a:avLst/>
          </a:prstGeom>
          <a:noFill/>
          <a:ln w="9525">
            <a:noFill/>
            <a:miter lim="800000"/>
            <a:headEnd/>
            <a:tailEnd/>
          </a:ln>
        </p:spPr>
      </p:pic>
      <p:pic>
        <p:nvPicPr>
          <p:cNvPr id="3076" name="Picture 4" descr="kids"/>
          <p:cNvPicPr>
            <a:picLocks noChangeAspect="1" noChangeArrowheads="1"/>
          </p:cNvPicPr>
          <p:nvPr/>
        </p:nvPicPr>
        <p:blipFill>
          <a:blip r:embed="rId5" cstate="print"/>
          <a:srcRect l="12500" t="10077" b="9308"/>
          <a:stretch>
            <a:fillRect/>
          </a:stretch>
        </p:blipFill>
        <p:spPr bwMode="auto">
          <a:xfrm rot="-639782">
            <a:off x="5895975" y="4041775"/>
            <a:ext cx="2486025" cy="2130425"/>
          </a:xfrm>
          <a:prstGeom prst="rect">
            <a:avLst/>
          </a:prstGeom>
          <a:noFill/>
          <a:ln w="9525">
            <a:noFill/>
            <a:miter lim="800000"/>
            <a:headEnd/>
            <a:tailEnd/>
          </a:ln>
        </p:spPr>
      </p:pic>
      <p:pic>
        <p:nvPicPr>
          <p:cNvPr id="3077" name="Picture 5" descr="poyli"/>
          <p:cNvPicPr>
            <a:picLocks noChangeAspect="1" noChangeArrowheads="1"/>
          </p:cNvPicPr>
          <p:nvPr/>
        </p:nvPicPr>
        <p:blipFill>
          <a:blip r:embed="rId6" cstate="print"/>
          <a:srcRect l="15298" r="23506"/>
          <a:stretch>
            <a:fillRect/>
          </a:stretch>
        </p:blipFill>
        <p:spPr bwMode="auto">
          <a:xfrm>
            <a:off x="1066800" y="2133600"/>
            <a:ext cx="857250" cy="990600"/>
          </a:xfrm>
          <a:prstGeom prst="rect">
            <a:avLst/>
          </a:prstGeom>
          <a:noFill/>
          <a:ln w="9525">
            <a:noFill/>
            <a:miter lim="800000"/>
            <a:headEnd/>
            <a:tailEnd/>
          </a:ln>
        </p:spPr>
      </p:pic>
      <p:pic>
        <p:nvPicPr>
          <p:cNvPr id="3078" name="Picture 6" descr="cow"/>
          <p:cNvPicPr>
            <a:picLocks noChangeAspect="1" noChangeArrowheads="1"/>
          </p:cNvPicPr>
          <p:nvPr/>
        </p:nvPicPr>
        <p:blipFill>
          <a:blip r:embed="rId7" cstate="print"/>
          <a:srcRect l="19443" t="5411" r="30836" b="18828"/>
          <a:stretch>
            <a:fillRect/>
          </a:stretch>
        </p:blipFill>
        <p:spPr bwMode="auto">
          <a:xfrm>
            <a:off x="1752600" y="1981200"/>
            <a:ext cx="919163" cy="990600"/>
          </a:xfrm>
          <a:prstGeom prst="rect">
            <a:avLst/>
          </a:prstGeom>
          <a:noFill/>
          <a:ln w="9525">
            <a:noFill/>
            <a:miter lim="800000"/>
            <a:headEnd/>
            <a:tailEnd/>
          </a:ln>
        </p:spPr>
      </p:pic>
      <p:pic>
        <p:nvPicPr>
          <p:cNvPr id="3079" name="Picture 7" descr="mouse"/>
          <p:cNvPicPr>
            <a:picLocks noChangeAspect="1" noChangeArrowheads="1"/>
          </p:cNvPicPr>
          <p:nvPr/>
        </p:nvPicPr>
        <p:blipFill>
          <a:blip r:embed="rId8" cstate="print"/>
          <a:srcRect l="24138" r="20689" b="7317"/>
          <a:stretch>
            <a:fillRect/>
          </a:stretch>
        </p:blipFill>
        <p:spPr bwMode="auto">
          <a:xfrm>
            <a:off x="1439863" y="1295400"/>
            <a:ext cx="769937" cy="914400"/>
          </a:xfrm>
          <a:prstGeom prst="rect">
            <a:avLst/>
          </a:prstGeom>
          <a:noFill/>
          <a:ln w="9525">
            <a:noFill/>
            <a:miter lim="800000"/>
            <a:headEnd/>
            <a:tailEnd/>
          </a:ln>
        </p:spPr>
      </p:pic>
      <p:pic>
        <p:nvPicPr>
          <p:cNvPr id="3080" name="Picture 8" descr="duck"/>
          <p:cNvPicPr>
            <a:picLocks noChangeAspect="1" noChangeArrowheads="1"/>
          </p:cNvPicPr>
          <p:nvPr/>
        </p:nvPicPr>
        <p:blipFill>
          <a:blip r:embed="rId9" cstate="print"/>
          <a:srcRect/>
          <a:stretch>
            <a:fillRect/>
          </a:stretch>
        </p:blipFill>
        <p:spPr bwMode="auto">
          <a:xfrm>
            <a:off x="617538" y="1447800"/>
            <a:ext cx="601662" cy="895350"/>
          </a:xfrm>
          <a:prstGeom prst="rect">
            <a:avLst/>
          </a:prstGeom>
          <a:noFill/>
          <a:ln w="9525">
            <a:noFill/>
            <a:miter lim="800000"/>
            <a:headEnd/>
            <a:tailEnd/>
          </a:ln>
        </p:spPr>
      </p:pic>
      <p:pic>
        <p:nvPicPr>
          <p:cNvPr id="3081" name="Picture 9" descr="horse"/>
          <p:cNvPicPr>
            <a:picLocks noChangeAspect="1" noChangeArrowheads="1"/>
          </p:cNvPicPr>
          <p:nvPr/>
        </p:nvPicPr>
        <p:blipFill>
          <a:blip r:embed="rId10" cstate="print"/>
          <a:srcRect l="15686" t="16647" r="9804"/>
          <a:stretch>
            <a:fillRect/>
          </a:stretch>
        </p:blipFill>
        <p:spPr bwMode="auto">
          <a:xfrm>
            <a:off x="2209800" y="1066800"/>
            <a:ext cx="1066800" cy="842963"/>
          </a:xfrm>
          <a:prstGeom prst="rect">
            <a:avLst/>
          </a:prstGeom>
          <a:noFill/>
          <a:ln w="9525">
            <a:noFill/>
            <a:miter lim="800000"/>
            <a:headEnd/>
            <a:tailEnd/>
          </a:ln>
        </p:spPr>
      </p:pic>
      <p:pic>
        <p:nvPicPr>
          <p:cNvPr id="3082" name="Picture 10" descr="dog"/>
          <p:cNvPicPr>
            <a:picLocks noChangeAspect="1" noChangeArrowheads="1"/>
          </p:cNvPicPr>
          <p:nvPr/>
        </p:nvPicPr>
        <p:blipFill>
          <a:blip r:embed="rId11" cstate="print"/>
          <a:srcRect/>
          <a:stretch>
            <a:fillRect/>
          </a:stretch>
        </p:blipFill>
        <p:spPr bwMode="auto">
          <a:xfrm>
            <a:off x="3124200" y="2667000"/>
            <a:ext cx="996950" cy="1066800"/>
          </a:xfrm>
          <a:prstGeom prst="rect">
            <a:avLst/>
          </a:prstGeom>
          <a:noFill/>
          <a:ln w="9525">
            <a:noFill/>
            <a:miter lim="800000"/>
            <a:headEnd/>
            <a:tailEnd/>
          </a:ln>
        </p:spPr>
      </p:pic>
      <p:pic>
        <p:nvPicPr>
          <p:cNvPr id="3083" name="Picture 11" descr="new_parrot2"/>
          <p:cNvPicPr>
            <a:picLocks noChangeAspect="1" noChangeArrowheads="1"/>
          </p:cNvPicPr>
          <p:nvPr/>
        </p:nvPicPr>
        <p:blipFill>
          <a:blip r:embed="rId12" cstate="print"/>
          <a:srcRect/>
          <a:stretch>
            <a:fillRect/>
          </a:stretch>
        </p:blipFill>
        <p:spPr bwMode="auto">
          <a:xfrm>
            <a:off x="3824288" y="3581400"/>
            <a:ext cx="747712" cy="890588"/>
          </a:xfrm>
          <a:prstGeom prst="rect">
            <a:avLst/>
          </a:prstGeom>
          <a:noFill/>
          <a:ln w="9525">
            <a:noFill/>
            <a:miter lim="800000"/>
            <a:headEnd/>
            <a:tailEnd/>
          </a:ln>
        </p:spPr>
      </p:pic>
      <p:pic>
        <p:nvPicPr>
          <p:cNvPr id="3084" name="Picture 12" descr="RABBIT"/>
          <p:cNvPicPr>
            <a:picLocks noChangeAspect="1" noChangeArrowheads="1"/>
          </p:cNvPicPr>
          <p:nvPr/>
        </p:nvPicPr>
        <p:blipFill>
          <a:blip r:embed="rId13" cstate="print"/>
          <a:srcRect l="28867" r="21649" b="6258"/>
          <a:stretch>
            <a:fillRect/>
          </a:stretch>
        </p:blipFill>
        <p:spPr bwMode="auto">
          <a:xfrm>
            <a:off x="4202113" y="2438400"/>
            <a:ext cx="739775" cy="990600"/>
          </a:xfrm>
          <a:prstGeom prst="rect">
            <a:avLst/>
          </a:prstGeom>
          <a:noFill/>
          <a:ln w="9525">
            <a:noFill/>
            <a:miter lim="800000"/>
            <a:headEnd/>
            <a:tailEnd/>
          </a:ln>
        </p:spPr>
      </p:pic>
      <p:pic>
        <p:nvPicPr>
          <p:cNvPr id="3085" name="Picture 13" descr="frog-2"/>
          <p:cNvPicPr>
            <a:picLocks noChangeAspect="1" noChangeArrowheads="1"/>
          </p:cNvPicPr>
          <p:nvPr/>
        </p:nvPicPr>
        <p:blipFill>
          <a:blip r:embed="rId14" cstate="print"/>
          <a:srcRect l="25490" t="11098" r="27451" b="11214"/>
          <a:stretch>
            <a:fillRect/>
          </a:stretch>
        </p:blipFill>
        <p:spPr bwMode="auto">
          <a:xfrm>
            <a:off x="4572000" y="3429000"/>
            <a:ext cx="914400" cy="1066800"/>
          </a:xfrm>
          <a:prstGeom prst="rect">
            <a:avLst/>
          </a:prstGeom>
          <a:noFill/>
          <a:ln w="9525">
            <a:noFill/>
            <a:miter lim="800000"/>
            <a:headEnd/>
            <a:tailEnd/>
          </a:ln>
        </p:spPr>
      </p:pic>
      <p:pic>
        <p:nvPicPr>
          <p:cNvPr id="3086" name="Picture 14" descr="monk"/>
          <p:cNvPicPr>
            <a:picLocks noChangeAspect="1" noChangeArrowheads="1"/>
          </p:cNvPicPr>
          <p:nvPr/>
        </p:nvPicPr>
        <p:blipFill>
          <a:blip r:embed="rId15" cstate="print"/>
          <a:srcRect l="27451" r="21568" b="11214"/>
          <a:stretch>
            <a:fillRect/>
          </a:stretch>
        </p:blipFill>
        <p:spPr bwMode="auto">
          <a:xfrm>
            <a:off x="5181600" y="2362200"/>
            <a:ext cx="866775" cy="1066800"/>
          </a:xfrm>
          <a:prstGeom prst="rect">
            <a:avLst/>
          </a:prstGeom>
          <a:noFill/>
          <a:ln w="9525">
            <a:noFill/>
            <a:miter lim="800000"/>
            <a:headEnd/>
            <a:tailEnd/>
          </a:ln>
        </p:spPr>
      </p:pic>
      <p:pic>
        <p:nvPicPr>
          <p:cNvPr id="3087" name="Picture 15" descr="croco"/>
          <p:cNvPicPr>
            <a:picLocks noChangeAspect="1" noChangeArrowheads="1"/>
          </p:cNvPicPr>
          <p:nvPr/>
        </p:nvPicPr>
        <p:blipFill>
          <a:blip r:embed="rId16" cstate="print"/>
          <a:srcRect l="22948" t="16234" r="23506" b="13416"/>
          <a:stretch>
            <a:fillRect/>
          </a:stretch>
        </p:blipFill>
        <p:spPr bwMode="auto">
          <a:xfrm>
            <a:off x="990600" y="4876800"/>
            <a:ext cx="990600" cy="919163"/>
          </a:xfrm>
          <a:prstGeom prst="rect">
            <a:avLst/>
          </a:prstGeom>
          <a:noFill/>
          <a:ln w="9525">
            <a:noFill/>
            <a:miter lim="800000"/>
            <a:headEnd/>
            <a:tailEnd/>
          </a:ln>
        </p:spPr>
      </p:pic>
      <p:pic>
        <p:nvPicPr>
          <p:cNvPr id="3088" name="Picture 16" descr="ele"/>
          <p:cNvPicPr>
            <a:picLocks noChangeAspect="1" noChangeArrowheads="1"/>
          </p:cNvPicPr>
          <p:nvPr/>
        </p:nvPicPr>
        <p:blipFill>
          <a:blip r:embed="rId17" cstate="print"/>
          <a:srcRect l="19124" t="10823" r="19681" b="8005"/>
          <a:stretch>
            <a:fillRect/>
          </a:stretch>
        </p:blipFill>
        <p:spPr bwMode="auto">
          <a:xfrm>
            <a:off x="2133600" y="4876800"/>
            <a:ext cx="914400" cy="857250"/>
          </a:xfrm>
          <a:prstGeom prst="rect">
            <a:avLst/>
          </a:prstGeom>
          <a:noFill/>
          <a:ln w="9525">
            <a:noFill/>
            <a:miter lim="800000"/>
            <a:headEnd/>
            <a:tailEnd/>
          </a:ln>
        </p:spPr>
      </p:pic>
      <p:pic>
        <p:nvPicPr>
          <p:cNvPr id="3089" name="Picture 17" descr="TIGER"/>
          <p:cNvPicPr>
            <a:picLocks noChangeAspect="1" noChangeArrowheads="1"/>
          </p:cNvPicPr>
          <p:nvPr/>
        </p:nvPicPr>
        <p:blipFill>
          <a:blip r:embed="rId18" cstate="print"/>
          <a:srcRect l="5832" t="12372" b="19588"/>
          <a:stretch>
            <a:fillRect/>
          </a:stretch>
        </p:blipFill>
        <p:spPr bwMode="auto">
          <a:xfrm>
            <a:off x="3200400" y="4572000"/>
            <a:ext cx="820738" cy="838200"/>
          </a:xfrm>
          <a:prstGeom prst="rect">
            <a:avLst/>
          </a:prstGeom>
          <a:noFill/>
          <a:ln w="9525">
            <a:noFill/>
            <a:miter lim="800000"/>
            <a:headEnd/>
            <a:tailEnd/>
          </a:ln>
        </p:spPr>
      </p:pic>
      <p:pic>
        <p:nvPicPr>
          <p:cNvPr id="3090" name="Picture 18" descr="BEAR"/>
          <p:cNvPicPr>
            <a:picLocks noChangeAspect="1" noChangeArrowheads="1"/>
          </p:cNvPicPr>
          <p:nvPr/>
        </p:nvPicPr>
        <p:blipFill>
          <a:blip r:embed="rId19" cstate="print"/>
          <a:srcRect l="8748" t="6186" r="12515" b="7216"/>
          <a:stretch>
            <a:fillRect/>
          </a:stretch>
        </p:blipFill>
        <p:spPr bwMode="auto">
          <a:xfrm>
            <a:off x="1828800" y="5486400"/>
            <a:ext cx="635000" cy="990600"/>
          </a:xfrm>
          <a:prstGeom prst="rect">
            <a:avLst/>
          </a:prstGeom>
          <a:noFill/>
          <a:ln w="9525">
            <a:noFill/>
            <a:miter lim="800000"/>
            <a:headEnd/>
            <a:tailEnd/>
          </a:ln>
        </p:spPr>
      </p:pic>
      <p:pic>
        <p:nvPicPr>
          <p:cNvPr id="3091" name="Picture 19" descr="HIPPO"/>
          <p:cNvPicPr>
            <a:picLocks noChangeAspect="1" noChangeArrowheads="1"/>
          </p:cNvPicPr>
          <p:nvPr/>
        </p:nvPicPr>
        <p:blipFill>
          <a:blip r:embed="rId20" cstate="print"/>
          <a:srcRect l="23329" t="19072" r="9599" b="21133"/>
          <a:stretch>
            <a:fillRect/>
          </a:stretch>
        </p:blipFill>
        <p:spPr bwMode="auto">
          <a:xfrm>
            <a:off x="2667000" y="5486400"/>
            <a:ext cx="665163" cy="838200"/>
          </a:xfrm>
          <a:prstGeom prst="rect">
            <a:avLst/>
          </a:prstGeom>
          <a:noFill/>
          <a:ln w="9525">
            <a:noFill/>
            <a:miter lim="800000"/>
            <a:headEnd/>
            <a:tailEnd/>
          </a:ln>
        </p:spPr>
      </p:pic>
      <p:pic>
        <p:nvPicPr>
          <p:cNvPr id="3092" name="Picture 20" descr="logo-happy-hearts"/>
          <p:cNvPicPr>
            <a:picLocks noChangeAspect="1" noChangeArrowheads="1"/>
          </p:cNvPicPr>
          <p:nvPr/>
        </p:nvPicPr>
        <p:blipFill>
          <a:blip r:embed="rId21" cstate="print"/>
          <a:srcRect l="5956" t="8992" r="32010" b="55339"/>
          <a:stretch>
            <a:fillRect/>
          </a:stretch>
        </p:blipFill>
        <p:spPr bwMode="auto">
          <a:xfrm>
            <a:off x="5724525" y="836613"/>
            <a:ext cx="3419475" cy="162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755576" y="404664"/>
            <a:ext cx="7323137" cy="877888"/>
          </a:xfrm>
          <a:ln>
            <a:miter lim="800000"/>
            <a:headEnd/>
            <a:tailEnd/>
          </a:ln>
        </p:spPr>
        <p:txBody>
          <a:bodyPr vert="horz" wrap="square" lIns="91440" tIns="45720" rIns="91440" bIns="45720" numCol="1" anchor="t" anchorCtr="0" compatLnSpc="1">
            <a:prstTxWarp prst="textNoShape">
              <a:avLst/>
            </a:prstTxWarp>
            <a:noAutofit/>
          </a:bodyPr>
          <a:lstStyle/>
          <a:p>
            <a:pPr algn="ctr" eaLnBrk="1" hangingPunct="1">
              <a:defRPr/>
            </a:pPr>
            <a:r>
              <a:rPr lang="ru-RU" sz="3200" b="1" dirty="0" smtClean="0">
                <a:solidFill>
                  <a:srgbClr val="8E0000"/>
                </a:solidFill>
                <a:latin typeface="Cambria" pitchFamily="18" charset="0"/>
              </a:rPr>
              <a:t>5</a:t>
            </a:r>
            <a:r>
              <a:rPr lang="en-GB" sz="3200" b="1" dirty="0" smtClean="0">
                <a:solidFill>
                  <a:srgbClr val="8E0000"/>
                </a:solidFill>
                <a:latin typeface="Cambria" pitchFamily="18" charset="0"/>
              </a:rPr>
              <a:t> </a:t>
            </a:r>
            <a:r>
              <a:rPr lang="ru-RU" sz="3200" b="1" dirty="0" smtClean="0">
                <a:solidFill>
                  <a:srgbClr val="8E0000"/>
                </a:solidFill>
                <a:latin typeface="Cambria" pitchFamily="18" charset="0"/>
              </a:rPr>
              <a:t>ОСНОВНЫХ СОСТАВЛЯЮЩИХ </a:t>
            </a:r>
            <a:br>
              <a:rPr lang="ru-RU" sz="3200" b="1" dirty="0" smtClean="0">
                <a:solidFill>
                  <a:srgbClr val="8E0000"/>
                </a:solidFill>
                <a:latin typeface="Cambria" pitchFamily="18" charset="0"/>
              </a:rPr>
            </a:br>
            <a:r>
              <a:rPr lang="ru-RU" sz="3200" b="1" dirty="0" smtClean="0">
                <a:solidFill>
                  <a:srgbClr val="8E0000"/>
                </a:solidFill>
                <a:latin typeface="Cambria" pitchFamily="18" charset="0"/>
              </a:rPr>
              <a:t>РАЗВИТИЯ ЛИЧНОСТИ РЕБЁНКА</a:t>
            </a:r>
            <a:r>
              <a:rPr lang="en-US" sz="3200" b="1" dirty="0" smtClean="0">
                <a:solidFill>
                  <a:srgbClr val="8E0000"/>
                </a:solidFill>
                <a:latin typeface="Cambria" pitchFamily="18" charset="0"/>
              </a:rPr>
              <a:t> </a:t>
            </a:r>
          </a:p>
        </p:txBody>
      </p:sp>
      <p:sp>
        <p:nvSpPr>
          <p:cNvPr id="8195" name="Rectangle 3"/>
          <p:cNvSpPr>
            <a:spLocks noGrp="1" noChangeArrowheads="1"/>
          </p:cNvSpPr>
          <p:nvPr>
            <p:ph type="body" idx="1"/>
          </p:nvPr>
        </p:nvSpPr>
        <p:spPr bwMode="auto">
          <a:xfrm>
            <a:off x="395536" y="1924050"/>
            <a:ext cx="8929688" cy="4933950"/>
          </a:xfrm>
          <a:ln>
            <a:miter lim="800000"/>
            <a:headEnd/>
            <a:tailEnd/>
          </a:ln>
        </p:spPr>
        <p:txBody>
          <a:bodyPr vert="horz" wrap="square" lIns="91440" tIns="45720" rIns="91440" bIns="45720" numCol="1" anchor="t" anchorCtr="0" compatLnSpc="1">
            <a:prstTxWarp prst="textNoShape">
              <a:avLst/>
            </a:prstTxWarp>
          </a:bodyPr>
          <a:lstStyle/>
          <a:p>
            <a:pPr marL="177800" indent="-165100" eaLnBrk="1" hangingPunct="1">
              <a:lnSpc>
                <a:spcPct val="80000"/>
              </a:lnSpc>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С</a:t>
            </a:r>
            <a:r>
              <a:rPr lang="ru-RU" sz="2400" b="1" dirty="0" smtClean="0">
                <a:solidFill>
                  <a:srgbClr val="8E0000"/>
                </a:solidFill>
                <a:latin typeface="Cambria" pitchFamily="18" charset="0"/>
              </a:rPr>
              <a:t>оциальная</a:t>
            </a:r>
            <a:r>
              <a:rPr lang="en-GB" sz="2400" dirty="0" smtClean="0">
                <a:solidFill>
                  <a:srgbClr val="8E0000"/>
                </a:solidFill>
                <a:latin typeface="Cambria" pitchFamily="18" charset="0"/>
              </a:rPr>
              <a:t>:</a:t>
            </a:r>
            <a:r>
              <a:rPr lang="en-GB" sz="2400" dirty="0" smtClean="0">
                <a:latin typeface="Cambria" pitchFamily="18" charset="0"/>
              </a:rPr>
              <a:t> </a:t>
            </a:r>
            <a:r>
              <a:rPr lang="ru-RU" sz="2400" dirty="0" smtClean="0">
                <a:solidFill>
                  <a:srgbClr val="002060"/>
                </a:solidFill>
                <a:latin typeface="Cambria" pitchFamily="18" charset="0"/>
              </a:rPr>
              <a:t>Умение работать в группах, играть / делиться</a:t>
            </a:r>
            <a:r>
              <a:rPr lang="en-GB" sz="2400" dirty="0" smtClean="0">
                <a:solidFill>
                  <a:srgbClr val="002060"/>
                </a:solidFill>
                <a:latin typeface="Cambria" pitchFamily="18" charset="0"/>
              </a:rPr>
              <a:t> </a:t>
            </a:r>
            <a:r>
              <a:rPr lang="ru-RU" sz="2400" dirty="0" smtClean="0">
                <a:solidFill>
                  <a:srgbClr val="002060"/>
                </a:solidFill>
                <a:latin typeface="Cambria" pitchFamily="18" charset="0"/>
              </a:rPr>
              <a:t>с другими,       следовать правилам</a:t>
            </a:r>
            <a:endParaRPr lang="el-GR" sz="2400" dirty="0" smtClean="0">
              <a:latin typeface="Cambria" pitchFamily="18" charset="0"/>
            </a:endParaRPr>
          </a:p>
          <a:p>
            <a:pPr marL="177800" indent="-165100" eaLnBrk="1" hangingPunct="1">
              <a:lnSpc>
                <a:spcPct val="80000"/>
              </a:lnSpc>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Ф</a:t>
            </a:r>
            <a:r>
              <a:rPr lang="ru-RU" sz="2400" b="1" dirty="0" smtClean="0">
                <a:solidFill>
                  <a:srgbClr val="8E0000"/>
                </a:solidFill>
                <a:latin typeface="Cambria" pitchFamily="18" charset="0"/>
              </a:rPr>
              <a:t>изическая</a:t>
            </a:r>
            <a:r>
              <a:rPr lang="en-GB" sz="2400" dirty="0" smtClean="0">
                <a:solidFill>
                  <a:srgbClr val="002060"/>
                </a:solidFill>
                <a:latin typeface="Cambria" pitchFamily="18" charset="0"/>
              </a:rPr>
              <a:t>: </a:t>
            </a:r>
            <a:r>
              <a:rPr lang="ru-RU" sz="2400" dirty="0" smtClean="0">
                <a:solidFill>
                  <a:srgbClr val="002060"/>
                </a:solidFill>
                <a:latin typeface="Cambria" pitchFamily="18" charset="0"/>
              </a:rPr>
              <a:t>Развитие мелкой моторики рук и</a:t>
            </a:r>
            <a:r>
              <a:rPr lang="en-GB" sz="2400" dirty="0" smtClean="0">
                <a:solidFill>
                  <a:srgbClr val="002060"/>
                </a:solidFill>
                <a:latin typeface="Cambria" pitchFamily="18" charset="0"/>
              </a:rPr>
              <a:t> </a:t>
            </a:r>
            <a:r>
              <a:rPr lang="ru-RU" sz="2400" dirty="0" smtClean="0">
                <a:solidFill>
                  <a:srgbClr val="002060"/>
                </a:solidFill>
                <a:latin typeface="Cambria" pitchFamily="18" charset="0"/>
              </a:rPr>
              <a:t>физической активности</a:t>
            </a:r>
            <a:endParaRPr lang="en-GB" sz="2400" dirty="0" smtClean="0">
              <a:latin typeface="Cambria" pitchFamily="18" charset="0"/>
            </a:endParaRPr>
          </a:p>
          <a:p>
            <a:pPr marL="177800" indent="-165100" eaLnBrk="1" hangingPunct="1">
              <a:lnSpc>
                <a:spcPct val="80000"/>
              </a:lnSpc>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И</a:t>
            </a:r>
            <a:r>
              <a:rPr lang="ru-RU" sz="2400" b="1" dirty="0" smtClean="0">
                <a:solidFill>
                  <a:srgbClr val="8E0000"/>
                </a:solidFill>
                <a:latin typeface="Cambria" pitchFamily="18" charset="0"/>
              </a:rPr>
              <a:t>нтеллектуальная</a:t>
            </a:r>
            <a:r>
              <a:rPr lang="en-GB" sz="2400" dirty="0" smtClean="0">
                <a:solidFill>
                  <a:srgbClr val="8E0000"/>
                </a:solidFill>
                <a:latin typeface="Cambria" pitchFamily="18" charset="0"/>
              </a:rPr>
              <a:t>:</a:t>
            </a:r>
            <a:r>
              <a:rPr lang="en-GB" sz="2400" dirty="0" smtClean="0">
                <a:latin typeface="Cambria" pitchFamily="18" charset="0"/>
              </a:rPr>
              <a:t> </a:t>
            </a:r>
            <a:r>
              <a:rPr lang="ru-RU" sz="2400" dirty="0" smtClean="0">
                <a:solidFill>
                  <a:srgbClr val="002060"/>
                </a:solidFill>
                <a:latin typeface="Cambria" pitchFamily="18" charset="0"/>
              </a:rPr>
              <a:t>Знание и понимание    окружающего мира</a:t>
            </a:r>
          </a:p>
          <a:p>
            <a:pPr marL="177800" indent="-165100" eaLnBrk="1" hangingPunct="1">
              <a:lnSpc>
                <a:spcPct val="80000"/>
              </a:lnSpc>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Т</a:t>
            </a:r>
            <a:r>
              <a:rPr lang="ru-RU" sz="2400" b="1" dirty="0" smtClean="0">
                <a:solidFill>
                  <a:srgbClr val="8E0000"/>
                </a:solidFill>
                <a:latin typeface="Cambria" pitchFamily="18" charset="0"/>
              </a:rPr>
              <a:t>ворческая</a:t>
            </a:r>
            <a:r>
              <a:rPr lang="en-GB" sz="2400" dirty="0" smtClean="0">
                <a:solidFill>
                  <a:srgbClr val="8E0000"/>
                </a:solidFill>
                <a:latin typeface="Cambria" pitchFamily="18" charset="0"/>
              </a:rPr>
              <a:t>: </a:t>
            </a:r>
            <a:r>
              <a:rPr lang="ru-RU" sz="2400" dirty="0" smtClean="0">
                <a:solidFill>
                  <a:srgbClr val="002060"/>
                </a:solidFill>
                <a:latin typeface="Cambria" pitchFamily="18" charset="0"/>
              </a:rPr>
              <a:t>Развитие самовыражения и детского  воображения</a:t>
            </a:r>
            <a:endParaRPr lang="el-GR" sz="2400" dirty="0" smtClean="0">
              <a:solidFill>
                <a:srgbClr val="8E0000"/>
              </a:solidFill>
              <a:latin typeface="Cambria" pitchFamily="18" charset="0"/>
            </a:endParaRPr>
          </a:p>
          <a:p>
            <a:pPr marL="177800" indent="-165100" eaLnBrk="1" hangingPunct="1">
              <a:lnSpc>
                <a:spcPct val="80000"/>
              </a:lnSpc>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Э</a:t>
            </a:r>
            <a:r>
              <a:rPr lang="ru-RU" sz="2400" b="1" dirty="0" smtClean="0">
                <a:solidFill>
                  <a:srgbClr val="8E0000"/>
                </a:solidFill>
                <a:latin typeface="Cambria" pitchFamily="18" charset="0"/>
              </a:rPr>
              <a:t>моциональная</a:t>
            </a:r>
            <a:r>
              <a:rPr lang="en-GB" sz="2400" dirty="0" smtClean="0">
                <a:solidFill>
                  <a:srgbClr val="8E0000"/>
                </a:solidFill>
                <a:latin typeface="Cambria" pitchFamily="18" charset="0"/>
              </a:rPr>
              <a:t>: </a:t>
            </a:r>
            <a:r>
              <a:rPr lang="ru-RU" sz="2400" dirty="0" smtClean="0">
                <a:solidFill>
                  <a:srgbClr val="002060"/>
                </a:solidFill>
                <a:latin typeface="Cambria" pitchFamily="18" charset="0"/>
              </a:rPr>
              <a:t>Развитие осознания самого себя, уверенности в себе</a:t>
            </a:r>
            <a:r>
              <a:rPr lang="en-GB" sz="2400" dirty="0" smtClean="0">
                <a:solidFill>
                  <a:srgbClr val="002060"/>
                </a:solidFill>
                <a:latin typeface="Cambria" pitchFamily="18" charset="0"/>
              </a:rPr>
              <a:t>, </a:t>
            </a:r>
            <a:r>
              <a:rPr lang="ru-RU" sz="2400" dirty="0" smtClean="0">
                <a:solidFill>
                  <a:srgbClr val="002060"/>
                </a:solidFill>
                <a:latin typeface="Cambria" pitchFamily="18" charset="0"/>
              </a:rPr>
              <a:t>умения различать свои чувства и управлять эмоциями</a:t>
            </a:r>
            <a:endParaRPr lang="en-US" sz="2400" dirty="0" smtClean="0">
              <a:solidFill>
                <a:srgbClr val="002060"/>
              </a:solidFill>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5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19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19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195">
                                            <p:txEl>
                                              <p:pRg st="1" end="1"/>
                                            </p:txEl>
                                          </p:spTgt>
                                        </p:tgtEl>
                                        <p:attrNameLst>
                                          <p:attrName>style.visibility</p:attrName>
                                        </p:attrNameLst>
                                      </p:cBhvr>
                                      <p:to>
                                        <p:strVal val="visible"/>
                                      </p:to>
                                    </p:set>
                                    <p:anim calcmode="lin" valueType="num">
                                      <p:cBhvr>
                                        <p:cTn id="14" dur="500" fill="hold"/>
                                        <p:tgtEl>
                                          <p:spTgt spid="819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819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819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195">
                                            <p:txEl>
                                              <p:pRg st="2" end="2"/>
                                            </p:txEl>
                                          </p:spTgt>
                                        </p:tgtEl>
                                        <p:attrNameLst>
                                          <p:attrName>style.visibility</p:attrName>
                                        </p:attrNameLst>
                                      </p:cBhvr>
                                      <p:to>
                                        <p:strVal val="visible"/>
                                      </p:to>
                                    </p:set>
                                    <p:anim calcmode="lin" valueType="num">
                                      <p:cBhvr>
                                        <p:cTn id="21" dur="500" fill="hold"/>
                                        <p:tgtEl>
                                          <p:spTgt spid="819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819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819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8195">
                                            <p:txEl>
                                              <p:pRg st="3" end="3"/>
                                            </p:txEl>
                                          </p:spTgt>
                                        </p:tgtEl>
                                        <p:attrNameLst>
                                          <p:attrName>style.visibility</p:attrName>
                                        </p:attrNameLst>
                                      </p:cBhvr>
                                      <p:to>
                                        <p:strVal val="visible"/>
                                      </p:to>
                                    </p:set>
                                    <p:anim calcmode="lin" valueType="num">
                                      <p:cBhvr>
                                        <p:cTn id="28" dur="500" fill="hold"/>
                                        <p:tgtEl>
                                          <p:spTgt spid="8195">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8195">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819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8195">
                                            <p:txEl>
                                              <p:pRg st="4" end="4"/>
                                            </p:txEl>
                                          </p:spTgt>
                                        </p:tgtEl>
                                        <p:attrNameLst>
                                          <p:attrName>style.visibility</p:attrName>
                                        </p:attrNameLst>
                                      </p:cBhvr>
                                      <p:to>
                                        <p:strVal val="visible"/>
                                      </p:to>
                                    </p:set>
                                    <p:anim calcmode="lin" valueType="num">
                                      <p:cBhvr>
                                        <p:cTn id="35" dur="500" fill="hold"/>
                                        <p:tgtEl>
                                          <p:spTgt spid="8195">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8195">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683568" y="332656"/>
            <a:ext cx="7500937" cy="1092200"/>
          </a:xfrm>
          <a:prstGeom prst="rect">
            <a:avLst/>
          </a:prstGeom>
          <a:noFill/>
          <a:ln w="9525">
            <a:noFill/>
            <a:miter lim="800000"/>
            <a:headEnd/>
            <a:tailEnd/>
          </a:ln>
          <a:effectLst/>
        </p:spPr>
        <p:txBody>
          <a:bodyPr/>
          <a:lstStyle/>
          <a:p>
            <a:pPr marL="177800" indent="-165100" algn="ctr" eaLnBrk="1" hangingPunct="1">
              <a:lnSpc>
                <a:spcPct val="80000"/>
              </a:lnSpc>
              <a:spcBef>
                <a:spcPct val="20000"/>
              </a:spcBef>
              <a:tabLst>
                <a:tab pos="2119313" algn="l"/>
              </a:tabLst>
              <a:defRPr/>
            </a:pPr>
            <a:r>
              <a:rPr lang="ru-RU" sz="2400" dirty="0">
                <a:solidFill>
                  <a:srgbClr val="8E0000"/>
                </a:solidFill>
                <a:effectLst>
                  <a:outerShdw blurRad="38100" dist="38100" dir="2700000" algn="tl">
                    <a:srgbClr val="C0C0C0"/>
                  </a:outerShdw>
                </a:effectLst>
                <a:latin typeface="Arial" charset="0"/>
              </a:rPr>
              <a:t>       </a:t>
            </a:r>
            <a:r>
              <a:rPr lang="ru-RU" sz="2400" b="1" dirty="0">
                <a:solidFill>
                  <a:srgbClr val="8E0000"/>
                </a:solidFill>
                <a:effectLst>
                  <a:outerShdw blurRad="38100" dist="38100" dir="2700000" algn="tl">
                    <a:srgbClr val="C0C0C0"/>
                  </a:outerShdw>
                </a:effectLst>
                <a:latin typeface="Cambria" pitchFamily="18" charset="0"/>
              </a:rPr>
              <a:t>С</a:t>
            </a:r>
            <a:r>
              <a:rPr lang="ru-RU" sz="2400" b="1" dirty="0">
                <a:solidFill>
                  <a:srgbClr val="8E0000"/>
                </a:solidFill>
                <a:latin typeface="Cambria" pitchFamily="18" charset="0"/>
              </a:rPr>
              <a:t>оциализация:</a:t>
            </a:r>
            <a:r>
              <a:rPr lang="en-GB" sz="2400" b="1" dirty="0">
                <a:solidFill>
                  <a:srgbClr val="8E0000"/>
                </a:solidFill>
                <a:latin typeface="Cambria" pitchFamily="18" charset="0"/>
              </a:rPr>
              <a:t> </a:t>
            </a:r>
            <a:endParaRPr lang="ru-RU" sz="2400" b="1" dirty="0">
              <a:solidFill>
                <a:srgbClr val="8E0000"/>
              </a:solidFill>
              <a:latin typeface="Cambria" pitchFamily="18" charset="0"/>
            </a:endParaRPr>
          </a:p>
          <a:p>
            <a:pPr marL="177800" indent="-165100" algn="ctr" eaLnBrk="1" hangingPunct="1">
              <a:lnSpc>
                <a:spcPct val="80000"/>
              </a:lnSpc>
              <a:spcBef>
                <a:spcPct val="20000"/>
              </a:spcBef>
              <a:tabLst>
                <a:tab pos="2119313" algn="l"/>
              </a:tabLst>
              <a:defRPr/>
            </a:pPr>
            <a:r>
              <a:rPr lang="ru-RU" sz="2400" b="1" dirty="0">
                <a:solidFill>
                  <a:srgbClr val="002060"/>
                </a:solidFill>
                <a:latin typeface="Cambria" pitchFamily="18" charset="0"/>
              </a:rPr>
              <a:t>Умение работать в группах, играть / делиться с другими, следовать правилам</a:t>
            </a:r>
            <a:endParaRPr lang="el-GR" sz="2400" b="1" dirty="0">
              <a:solidFill>
                <a:srgbClr val="002060"/>
              </a:solidFill>
              <a:latin typeface="Cambria" pitchFamily="18" charset="0"/>
            </a:endParaRPr>
          </a:p>
        </p:txBody>
      </p:sp>
      <p:sp>
        <p:nvSpPr>
          <p:cNvPr id="10244" name="Text Box 4"/>
          <p:cNvSpPr txBox="1">
            <a:spLocks noChangeArrowheads="1"/>
          </p:cNvSpPr>
          <p:nvPr/>
        </p:nvSpPr>
        <p:spPr bwMode="auto">
          <a:xfrm>
            <a:off x="4857750" y="2143125"/>
            <a:ext cx="2736850" cy="461963"/>
          </a:xfrm>
          <a:prstGeom prst="rect">
            <a:avLst/>
          </a:prstGeom>
          <a:noFill/>
          <a:ln w="9525">
            <a:noFill/>
            <a:miter lim="800000"/>
            <a:headEnd/>
            <a:tailEnd/>
          </a:ln>
          <a:effectLst/>
        </p:spPr>
        <p:txBody>
          <a:bodyPr>
            <a:spAutoFit/>
          </a:bodyPr>
          <a:lstStyle/>
          <a:p>
            <a:pPr>
              <a:spcBef>
                <a:spcPct val="50000"/>
              </a:spcBef>
              <a:defRPr/>
            </a:pPr>
            <a:r>
              <a:rPr lang="ru-RU" sz="2400" dirty="0">
                <a:solidFill>
                  <a:schemeClr val="accent6"/>
                </a:solidFill>
                <a:latin typeface="Bookman Old Style" pitchFamily="18" charset="0"/>
              </a:rPr>
              <a:t>Игры</a:t>
            </a:r>
            <a:endParaRPr lang="el-GR" sz="2400" dirty="0">
              <a:solidFill>
                <a:schemeClr val="accent6"/>
              </a:solidFill>
              <a:latin typeface="Bookman Old Style" pitchFamily="18" charset="0"/>
            </a:endParaRPr>
          </a:p>
        </p:txBody>
      </p:sp>
      <p:pic>
        <p:nvPicPr>
          <p:cNvPr id="10245" name="Picture 5" descr="HHEARTS1ss-41_5201 copy"/>
          <p:cNvPicPr>
            <a:picLocks noChangeAspect="1" noChangeArrowheads="1"/>
          </p:cNvPicPr>
          <p:nvPr/>
        </p:nvPicPr>
        <p:blipFill>
          <a:blip r:embed="rId3" cstate="print"/>
          <a:srcRect/>
          <a:stretch>
            <a:fillRect/>
          </a:stretch>
        </p:blipFill>
        <p:spPr bwMode="auto">
          <a:xfrm>
            <a:off x="34925" y="1755775"/>
            <a:ext cx="4176713" cy="3402013"/>
          </a:xfrm>
          <a:prstGeom prst="rect">
            <a:avLst/>
          </a:prstGeom>
          <a:noFill/>
          <a:ln w="9525">
            <a:noFill/>
            <a:miter lim="800000"/>
            <a:headEnd/>
            <a:tailEnd/>
          </a:ln>
        </p:spPr>
      </p:pic>
      <p:pic>
        <p:nvPicPr>
          <p:cNvPr id="10246" name="Picture 6" descr="Happy Hearts_1 p42 copy"/>
          <p:cNvPicPr>
            <a:picLocks noChangeAspect="1" noChangeArrowheads="1"/>
          </p:cNvPicPr>
          <p:nvPr/>
        </p:nvPicPr>
        <p:blipFill>
          <a:blip r:embed="rId4" cstate="print"/>
          <a:srcRect/>
          <a:stretch>
            <a:fillRect/>
          </a:stretch>
        </p:blipFill>
        <p:spPr bwMode="auto">
          <a:xfrm>
            <a:off x="4649788" y="2743200"/>
            <a:ext cx="4459287" cy="3638550"/>
          </a:xfrm>
          <a:prstGeom prst="rect">
            <a:avLst/>
          </a:prstGeom>
          <a:noFill/>
          <a:ln w="9525">
            <a:noFill/>
            <a:miter lim="800000"/>
            <a:headEnd/>
            <a:tailEnd/>
          </a:ln>
        </p:spPr>
      </p:pic>
      <p:pic>
        <p:nvPicPr>
          <p:cNvPr id="10247" name="Picture 7" descr="HHEARTS1ss-41_5202 keep still"/>
          <p:cNvPicPr>
            <a:picLocks noChangeAspect="1" noChangeArrowheads="1"/>
          </p:cNvPicPr>
          <p:nvPr/>
        </p:nvPicPr>
        <p:blipFill>
          <a:blip r:embed="rId5" cstate="print"/>
          <a:srcRect/>
          <a:stretch>
            <a:fillRect/>
          </a:stretch>
        </p:blipFill>
        <p:spPr bwMode="auto">
          <a:xfrm>
            <a:off x="4859338" y="4005263"/>
            <a:ext cx="3995737" cy="6254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p:cTn id="7" dur="500" fill="hold"/>
                                        <p:tgtEl>
                                          <p:spTgt spid="1024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242">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 calcmode="lin" valueType="num">
                                      <p:cBhvr>
                                        <p:cTn id="12" dur="500" fill="hold"/>
                                        <p:tgtEl>
                                          <p:spTgt spid="1024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0242">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0242">
                                            <p:txEl>
                                              <p:pRg st="1" end="1"/>
                                            </p:txEl>
                                          </p:spTgt>
                                        </p:tgtEl>
                                      </p:cBhvr>
                                    </p:animEffect>
                                  </p:childTnLst>
                                </p:cTn>
                              </p:par>
                              <p:par>
                                <p:cTn id="15" presetID="2" presetClass="entr" presetSubtype="8" fill="hold" nodeType="withEffect">
                                  <p:stCondLst>
                                    <p:cond delay="0"/>
                                  </p:stCondLst>
                                  <p:childTnLst>
                                    <p:set>
                                      <p:cBhvr>
                                        <p:cTn id="16" dur="1" fill="hold">
                                          <p:stCondLst>
                                            <p:cond delay="0"/>
                                          </p:stCondLst>
                                        </p:cTn>
                                        <p:tgtEl>
                                          <p:spTgt spid="10245"/>
                                        </p:tgtEl>
                                        <p:attrNameLst>
                                          <p:attrName>style.visibility</p:attrName>
                                        </p:attrNameLst>
                                      </p:cBhvr>
                                      <p:to>
                                        <p:strVal val="visible"/>
                                      </p:to>
                                    </p:set>
                                    <p:anim calcmode="lin" valueType="num">
                                      <p:cBhvr additive="base">
                                        <p:cTn id="17" dur="500" fill="hold"/>
                                        <p:tgtEl>
                                          <p:spTgt spid="10245"/>
                                        </p:tgtEl>
                                        <p:attrNameLst>
                                          <p:attrName>ppt_x</p:attrName>
                                        </p:attrNameLst>
                                      </p:cBhvr>
                                      <p:tavLst>
                                        <p:tav tm="0">
                                          <p:val>
                                            <p:strVal val="0-#ppt_w/2"/>
                                          </p:val>
                                        </p:tav>
                                        <p:tav tm="100000">
                                          <p:val>
                                            <p:strVal val="#ppt_x"/>
                                          </p:val>
                                        </p:tav>
                                      </p:tavLst>
                                    </p:anim>
                                    <p:anim calcmode="lin" valueType="num">
                                      <p:cBhvr additive="base">
                                        <p:cTn id="18" dur="500" fill="hold"/>
                                        <p:tgtEl>
                                          <p:spTgt spid="1024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nodeType="afterEffect">
                                  <p:stCondLst>
                                    <p:cond delay="0"/>
                                  </p:stCondLst>
                                  <p:childTnLst>
                                    <p:set>
                                      <p:cBhvr>
                                        <p:cTn id="21" dur="1" fill="hold">
                                          <p:stCondLst>
                                            <p:cond delay="0"/>
                                          </p:stCondLst>
                                        </p:cTn>
                                        <p:tgtEl>
                                          <p:spTgt spid="10246"/>
                                        </p:tgtEl>
                                        <p:attrNameLst>
                                          <p:attrName>style.visibility</p:attrName>
                                        </p:attrNameLst>
                                      </p:cBhvr>
                                      <p:to>
                                        <p:strVal val="visible"/>
                                      </p:to>
                                    </p:set>
                                    <p:anim calcmode="lin" valueType="num">
                                      <p:cBhvr additive="base">
                                        <p:cTn id="22" dur="500" fill="hold"/>
                                        <p:tgtEl>
                                          <p:spTgt spid="10246"/>
                                        </p:tgtEl>
                                        <p:attrNameLst>
                                          <p:attrName>ppt_x</p:attrName>
                                        </p:attrNameLst>
                                      </p:cBhvr>
                                      <p:tavLst>
                                        <p:tav tm="0">
                                          <p:val>
                                            <p:strVal val="1+#ppt_w/2"/>
                                          </p:val>
                                        </p:tav>
                                        <p:tav tm="100000">
                                          <p:val>
                                            <p:strVal val="#ppt_x"/>
                                          </p:val>
                                        </p:tav>
                                      </p:tavLst>
                                    </p:anim>
                                    <p:anim calcmode="lin" valueType="num">
                                      <p:cBhvr additive="base">
                                        <p:cTn id="23" dur="500" fill="hold"/>
                                        <p:tgtEl>
                                          <p:spTgt spid="1024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9" presetClass="emph" presetSubtype="0" nodeType="afterEffect">
                                  <p:stCondLst>
                                    <p:cond delay="0"/>
                                  </p:stCondLst>
                                  <p:childTnLst>
                                    <p:set>
                                      <p:cBhvr rctx="PPT">
                                        <p:cTn id="26" dur="indefinite"/>
                                        <p:tgtEl>
                                          <p:spTgt spid="10246"/>
                                        </p:tgtEl>
                                        <p:attrNameLst>
                                          <p:attrName>style.opacity</p:attrName>
                                        </p:attrNameLst>
                                      </p:cBhvr>
                                      <p:to>
                                        <p:strVal val="0.5"/>
                                      </p:to>
                                    </p:set>
                                    <p:animEffect filter="image" prLst="opacity: 0.5">
                                      <p:cBhvr rctx="IE">
                                        <p:cTn id="27" dur="indefinite"/>
                                        <p:tgtEl>
                                          <p:spTgt spid="10246"/>
                                        </p:tgtEl>
                                      </p:cBhvr>
                                    </p:animEffect>
                                  </p:childTnLst>
                                </p:cTn>
                              </p:par>
                              <p:par>
                                <p:cTn id="28" presetID="23" presetClass="entr" presetSubtype="16" fill="hold" nodeType="withEffect">
                                  <p:stCondLst>
                                    <p:cond delay="0"/>
                                  </p:stCondLst>
                                  <p:childTnLst>
                                    <p:set>
                                      <p:cBhvr>
                                        <p:cTn id="29" dur="1" fill="hold">
                                          <p:stCondLst>
                                            <p:cond delay="0"/>
                                          </p:stCondLst>
                                        </p:cTn>
                                        <p:tgtEl>
                                          <p:spTgt spid="10247"/>
                                        </p:tgtEl>
                                        <p:attrNameLst>
                                          <p:attrName>style.visibility</p:attrName>
                                        </p:attrNameLst>
                                      </p:cBhvr>
                                      <p:to>
                                        <p:strVal val="visible"/>
                                      </p:to>
                                    </p:set>
                                    <p:anim calcmode="lin" valueType="num">
                                      <p:cBhvr>
                                        <p:cTn id="30" dur="500" fill="hold"/>
                                        <p:tgtEl>
                                          <p:spTgt spid="10247"/>
                                        </p:tgtEl>
                                        <p:attrNameLst>
                                          <p:attrName>ppt_w</p:attrName>
                                        </p:attrNameLst>
                                      </p:cBhvr>
                                      <p:tavLst>
                                        <p:tav tm="0">
                                          <p:val>
                                            <p:fltVal val="0"/>
                                          </p:val>
                                        </p:tav>
                                        <p:tav tm="100000">
                                          <p:val>
                                            <p:strVal val="#ppt_w"/>
                                          </p:val>
                                        </p:tav>
                                      </p:tavLst>
                                    </p:anim>
                                    <p:anim calcmode="lin" valueType="num">
                                      <p:cBhvr>
                                        <p:cTn id="31" dur="500" fill="hold"/>
                                        <p:tgtEl>
                                          <p:spTgt spid="102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bwMode="auto">
          <a:xfrm>
            <a:off x="899592" y="476672"/>
            <a:ext cx="7340600" cy="1224235"/>
          </a:xfrm>
          <a:ln>
            <a:miter lim="800000"/>
            <a:headEnd/>
            <a:tailEnd/>
          </a:ln>
        </p:spPr>
        <p:txBody>
          <a:bodyPr vert="horz" wrap="square" lIns="91440" tIns="45720" rIns="91440" bIns="45720" numCol="1" anchor="t" anchorCtr="0" compatLnSpc="1">
            <a:prstTxWarp prst="textNoShape">
              <a:avLst/>
            </a:prstTxWarp>
            <a:normAutofit fontScale="40000" lnSpcReduction="20000"/>
          </a:bodyPr>
          <a:lstStyle/>
          <a:p>
            <a:pPr marL="177800" indent="-165100" algn="ctr" eaLnBrk="1" hangingPunct="1">
              <a:buFontTx/>
              <a:buNone/>
              <a:tabLst>
                <a:tab pos="2119313" algn="l"/>
              </a:tabLst>
              <a:defRPr/>
            </a:pPr>
            <a:r>
              <a:rPr lang="ru-RU" sz="6000" b="1" dirty="0" smtClean="0">
                <a:solidFill>
                  <a:srgbClr val="8E0000"/>
                </a:solidFill>
                <a:effectLst>
                  <a:outerShdw blurRad="38100" dist="38100" dir="2700000" algn="tl">
                    <a:srgbClr val="C0C0C0"/>
                  </a:outerShdw>
                </a:effectLst>
                <a:latin typeface="Cambria" pitchFamily="18" charset="0"/>
              </a:rPr>
              <a:t>Ф</a:t>
            </a:r>
            <a:r>
              <a:rPr lang="ru-RU" sz="6000" b="1" dirty="0" smtClean="0">
                <a:solidFill>
                  <a:srgbClr val="8E0000"/>
                </a:solidFill>
                <a:latin typeface="Cambria" pitchFamily="18" charset="0"/>
              </a:rPr>
              <a:t>изическая активность</a:t>
            </a:r>
            <a:r>
              <a:rPr lang="en-GB" sz="6000" dirty="0" smtClean="0">
                <a:solidFill>
                  <a:srgbClr val="8E0000"/>
                </a:solidFill>
                <a:latin typeface="Cambria" pitchFamily="18" charset="0"/>
              </a:rPr>
              <a:t>: </a:t>
            </a:r>
          </a:p>
          <a:p>
            <a:pPr marL="177800" indent="-165100" algn="ctr" eaLnBrk="1" hangingPunct="1">
              <a:buFontTx/>
              <a:buNone/>
              <a:tabLst>
                <a:tab pos="2119313" algn="l"/>
              </a:tabLst>
              <a:defRPr/>
            </a:pPr>
            <a:r>
              <a:rPr lang="ru-RU" sz="6000" b="1" dirty="0" smtClean="0">
                <a:solidFill>
                  <a:srgbClr val="002060"/>
                </a:solidFill>
                <a:latin typeface="Cambria" pitchFamily="18" charset="0"/>
              </a:rPr>
              <a:t>Развитие мелкой моторики рук и</a:t>
            </a:r>
            <a:r>
              <a:rPr lang="en-GB" sz="6000" b="1" dirty="0" smtClean="0">
                <a:solidFill>
                  <a:srgbClr val="002060"/>
                </a:solidFill>
                <a:latin typeface="Cambria" pitchFamily="18" charset="0"/>
              </a:rPr>
              <a:t> </a:t>
            </a:r>
            <a:r>
              <a:rPr lang="ru-RU" sz="6000" b="1" dirty="0" smtClean="0">
                <a:solidFill>
                  <a:srgbClr val="002060"/>
                </a:solidFill>
                <a:latin typeface="Cambria" pitchFamily="18" charset="0"/>
              </a:rPr>
              <a:t>физической активности</a:t>
            </a:r>
          </a:p>
          <a:p>
            <a:pPr marL="177800" indent="-165100" algn="r" eaLnBrk="1" hangingPunct="1">
              <a:buFontTx/>
              <a:buNone/>
              <a:tabLst>
                <a:tab pos="2119313" algn="l"/>
              </a:tabLst>
              <a:defRPr/>
            </a:pPr>
            <a:endParaRPr lang="en-GB" dirty="0" smtClean="0"/>
          </a:p>
        </p:txBody>
      </p:sp>
      <p:pic>
        <p:nvPicPr>
          <p:cNvPr id="14341" name="Picture 5" descr="Happy Hearts_1 Unit 4p42_472 page"/>
          <p:cNvPicPr>
            <a:picLocks noChangeAspect="1" noChangeArrowheads="1"/>
          </p:cNvPicPr>
          <p:nvPr/>
        </p:nvPicPr>
        <p:blipFill>
          <a:blip r:embed="rId4" cstate="print"/>
          <a:srcRect/>
          <a:stretch>
            <a:fillRect/>
          </a:stretch>
        </p:blipFill>
        <p:spPr bwMode="auto">
          <a:xfrm>
            <a:off x="0" y="1857375"/>
            <a:ext cx="4371975" cy="3565525"/>
          </a:xfrm>
          <a:prstGeom prst="rect">
            <a:avLst/>
          </a:prstGeom>
          <a:noFill/>
          <a:ln w="9525">
            <a:noFill/>
            <a:miter lim="800000"/>
            <a:headEnd/>
            <a:tailEnd/>
          </a:ln>
        </p:spPr>
      </p:pic>
      <p:pic>
        <p:nvPicPr>
          <p:cNvPr id="14342" name="Picture 6" descr="HHEARTS1ss-41_5208 copy"/>
          <p:cNvPicPr>
            <a:picLocks noChangeAspect="1" noChangeArrowheads="1"/>
          </p:cNvPicPr>
          <p:nvPr/>
        </p:nvPicPr>
        <p:blipFill>
          <a:blip r:embed="rId5" cstate="print"/>
          <a:srcRect/>
          <a:stretch>
            <a:fillRect/>
          </a:stretch>
        </p:blipFill>
        <p:spPr bwMode="auto">
          <a:xfrm>
            <a:off x="4286250" y="2901950"/>
            <a:ext cx="4368800" cy="3557588"/>
          </a:xfrm>
          <a:prstGeom prst="rect">
            <a:avLst/>
          </a:prstGeom>
          <a:noFill/>
          <a:ln w="9525">
            <a:noFill/>
            <a:miter lim="800000"/>
            <a:headEnd/>
            <a:tailEnd/>
          </a:ln>
        </p:spPr>
      </p:pic>
      <p:pic>
        <p:nvPicPr>
          <p:cNvPr id="14343" name="Picture 7" descr="HHEARTS1ss-41_5208 fiene"/>
          <p:cNvPicPr>
            <a:picLocks noChangeAspect="1" noChangeArrowheads="1"/>
          </p:cNvPicPr>
          <p:nvPr/>
        </p:nvPicPr>
        <p:blipFill>
          <a:blip r:embed="rId6" cstate="print"/>
          <a:srcRect/>
          <a:stretch>
            <a:fillRect/>
          </a:stretch>
        </p:blipFill>
        <p:spPr bwMode="auto">
          <a:xfrm>
            <a:off x="4067175" y="4770438"/>
            <a:ext cx="4681538" cy="1035050"/>
          </a:xfrm>
          <a:prstGeom prst="rect">
            <a:avLst/>
          </a:prstGeom>
          <a:noFill/>
          <a:ln w="9525">
            <a:noFill/>
            <a:miter lim="800000"/>
            <a:headEnd/>
            <a:tailEnd/>
          </a:ln>
        </p:spPr>
      </p:pic>
      <p:pic>
        <p:nvPicPr>
          <p:cNvPr id="14344" name="Picture 8" descr="HHEARTS1ss-41_5208 gross"/>
          <p:cNvPicPr>
            <a:picLocks noChangeAspect="1" noChangeArrowheads="1"/>
          </p:cNvPicPr>
          <p:nvPr/>
        </p:nvPicPr>
        <p:blipFill>
          <a:blip r:embed="rId7" cstate="print"/>
          <a:srcRect/>
          <a:stretch>
            <a:fillRect/>
          </a:stretch>
        </p:blipFill>
        <p:spPr bwMode="auto">
          <a:xfrm>
            <a:off x="4067175" y="5829300"/>
            <a:ext cx="4897438" cy="623888"/>
          </a:xfrm>
          <a:prstGeom prst="rect">
            <a:avLst/>
          </a:prstGeom>
          <a:noFill/>
          <a:ln w="9525">
            <a:noFill/>
            <a:miter lim="800000"/>
            <a:headEnd/>
            <a:tailEnd/>
          </a:ln>
        </p:spPr>
      </p:pic>
      <p:pic>
        <p:nvPicPr>
          <p:cNvPr id="8199" name="Picture 11" descr="HHEARTS1ss-41_5208 songcopy"/>
          <p:cNvPicPr>
            <a:picLocks noChangeAspect="1" noChangeArrowheads="1"/>
          </p:cNvPicPr>
          <p:nvPr/>
        </p:nvPicPr>
        <p:blipFill>
          <a:blip r:embed="rId8" cstate="print"/>
          <a:srcRect/>
          <a:stretch>
            <a:fillRect/>
          </a:stretch>
        </p:blipFill>
        <p:spPr bwMode="auto">
          <a:xfrm>
            <a:off x="6502400" y="2060575"/>
            <a:ext cx="2533650" cy="2736850"/>
          </a:xfrm>
          <a:prstGeom prst="rect">
            <a:avLst/>
          </a:prstGeom>
          <a:noFill/>
          <a:ln w="9525">
            <a:noFill/>
            <a:miter lim="800000"/>
            <a:headEnd/>
            <a:tailEnd/>
          </a:ln>
        </p:spPr>
      </p:pic>
      <p:pic>
        <p:nvPicPr>
          <p:cNvPr id="14348" name="33 Track 33.mp3">
            <a:hlinkClick r:id="" action="ppaction://media"/>
          </p:cNvPr>
          <p:cNvPicPr>
            <a:picLocks noRot="1" noChangeAspect="1" noChangeArrowheads="1"/>
          </p:cNvPicPr>
          <p:nvPr>
            <a:audioFile r:link="rId1"/>
          </p:nvPr>
        </p:nvPicPr>
        <p:blipFill>
          <a:blip r:embed="rId9" cstate="print"/>
          <a:srcRect/>
          <a:stretch>
            <a:fillRect/>
          </a:stretch>
        </p:blipFill>
        <p:spPr bwMode="auto">
          <a:xfrm>
            <a:off x="5867400" y="2133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 calcmode="lin" valueType="num">
                                      <p:cBhvr>
                                        <p:cTn id="7" dur="500" fill="hold"/>
                                        <p:tgtEl>
                                          <p:spTgt spid="1433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433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4338">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 calcmode="lin" valueType="num">
                                      <p:cBhvr>
                                        <p:cTn id="12" dur="500" fill="hold"/>
                                        <p:tgtEl>
                                          <p:spTgt spid="14338">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4338">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4338">
                                            <p:txEl>
                                              <p:pRg st="1" end="1"/>
                                            </p:txEl>
                                          </p:spTgt>
                                        </p:tgtEl>
                                      </p:cBhvr>
                                    </p:animEffect>
                                  </p:childTnLst>
                                </p:cTn>
                              </p:par>
                              <p:par>
                                <p:cTn id="15" presetID="2" presetClass="entr" presetSubtype="8" fill="hold" nodeType="withEffect">
                                  <p:stCondLst>
                                    <p:cond delay="0"/>
                                  </p:stCondLst>
                                  <p:childTnLst>
                                    <p:set>
                                      <p:cBhvr>
                                        <p:cTn id="16" dur="1" fill="hold">
                                          <p:stCondLst>
                                            <p:cond delay="0"/>
                                          </p:stCondLst>
                                        </p:cTn>
                                        <p:tgtEl>
                                          <p:spTgt spid="14341"/>
                                        </p:tgtEl>
                                        <p:attrNameLst>
                                          <p:attrName>style.visibility</p:attrName>
                                        </p:attrNameLst>
                                      </p:cBhvr>
                                      <p:to>
                                        <p:strVal val="visible"/>
                                      </p:to>
                                    </p:set>
                                    <p:anim calcmode="lin" valueType="num">
                                      <p:cBhvr additive="base">
                                        <p:cTn id="17" dur="500" fill="hold"/>
                                        <p:tgtEl>
                                          <p:spTgt spid="14341"/>
                                        </p:tgtEl>
                                        <p:attrNameLst>
                                          <p:attrName>ppt_x</p:attrName>
                                        </p:attrNameLst>
                                      </p:cBhvr>
                                      <p:tavLst>
                                        <p:tav tm="0">
                                          <p:val>
                                            <p:strVal val="0-#ppt_w/2"/>
                                          </p:val>
                                        </p:tav>
                                        <p:tav tm="100000">
                                          <p:val>
                                            <p:strVal val="#ppt_x"/>
                                          </p:val>
                                        </p:tav>
                                      </p:tavLst>
                                    </p:anim>
                                    <p:anim calcmode="lin" valueType="num">
                                      <p:cBhvr additive="base">
                                        <p:cTn id="18" dur="500" fill="hold"/>
                                        <p:tgtEl>
                                          <p:spTgt spid="1434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4342"/>
                                        </p:tgtEl>
                                        <p:attrNameLst>
                                          <p:attrName>style.visibility</p:attrName>
                                        </p:attrNameLst>
                                      </p:cBhvr>
                                      <p:to>
                                        <p:strVal val="visible"/>
                                      </p:to>
                                    </p:set>
                                    <p:anim calcmode="lin" valueType="num">
                                      <p:cBhvr additive="base">
                                        <p:cTn id="21" dur="500" fill="hold"/>
                                        <p:tgtEl>
                                          <p:spTgt spid="14342"/>
                                        </p:tgtEl>
                                        <p:attrNameLst>
                                          <p:attrName>ppt_x</p:attrName>
                                        </p:attrNameLst>
                                      </p:cBhvr>
                                      <p:tavLst>
                                        <p:tav tm="0">
                                          <p:val>
                                            <p:strVal val="1+#ppt_w/2"/>
                                          </p:val>
                                        </p:tav>
                                        <p:tav tm="100000">
                                          <p:val>
                                            <p:strVal val="#ppt_x"/>
                                          </p:val>
                                        </p:tav>
                                      </p:tavLst>
                                    </p:anim>
                                    <p:anim calcmode="lin" valueType="num">
                                      <p:cBhvr additive="base">
                                        <p:cTn id="22" dur="500" fill="hold"/>
                                        <p:tgtEl>
                                          <p:spTgt spid="14342"/>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9" presetClass="emph" presetSubtype="0" nodeType="afterEffect">
                                  <p:stCondLst>
                                    <p:cond delay="0"/>
                                  </p:stCondLst>
                                  <p:childTnLst>
                                    <p:set>
                                      <p:cBhvr rctx="PPT">
                                        <p:cTn id="25" dur="indefinite"/>
                                        <p:tgtEl>
                                          <p:spTgt spid="14342"/>
                                        </p:tgtEl>
                                        <p:attrNameLst>
                                          <p:attrName>style.opacity</p:attrName>
                                        </p:attrNameLst>
                                      </p:cBhvr>
                                      <p:to>
                                        <p:strVal val="0.5"/>
                                      </p:to>
                                    </p:set>
                                    <p:animEffect filter="image" prLst="opacity: 0.5">
                                      <p:cBhvr rctx="IE">
                                        <p:cTn id="26" dur="indefinite"/>
                                        <p:tgtEl>
                                          <p:spTgt spid="14342"/>
                                        </p:tgtEl>
                                      </p:cBhvr>
                                    </p:animEffect>
                                  </p:childTnLst>
                                </p:cTn>
                              </p:par>
                              <p:par>
                                <p:cTn id="27" presetID="23" presetClass="entr" presetSubtype="16" fill="hold" nodeType="withEffect">
                                  <p:stCondLst>
                                    <p:cond delay="0"/>
                                  </p:stCondLst>
                                  <p:childTnLst>
                                    <p:set>
                                      <p:cBhvr>
                                        <p:cTn id="28" dur="1" fill="hold">
                                          <p:stCondLst>
                                            <p:cond delay="0"/>
                                          </p:stCondLst>
                                        </p:cTn>
                                        <p:tgtEl>
                                          <p:spTgt spid="14343"/>
                                        </p:tgtEl>
                                        <p:attrNameLst>
                                          <p:attrName>style.visibility</p:attrName>
                                        </p:attrNameLst>
                                      </p:cBhvr>
                                      <p:to>
                                        <p:strVal val="visible"/>
                                      </p:to>
                                    </p:set>
                                    <p:anim calcmode="lin" valueType="num">
                                      <p:cBhvr>
                                        <p:cTn id="29" dur="500" fill="hold"/>
                                        <p:tgtEl>
                                          <p:spTgt spid="14343"/>
                                        </p:tgtEl>
                                        <p:attrNameLst>
                                          <p:attrName>ppt_w</p:attrName>
                                        </p:attrNameLst>
                                      </p:cBhvr>
                                      <p:tavLst>
                                        <p:tav tm="0">
                                          <p:val>
                                            <p:fltVal val="0"/>
                                          </p:val>
                                        </p:tav>
                                        <p:tav tm="100000">
                                          <p:val>
                                            <p:strVal val="#ppt_w"/>
                                          </p:val>
                                        </p:tav>
                                      </p:tavLst>
                                    </p:anim>
                                    <p:anim calcmode="lin" valueType="num">
                                      <p:cBhvr>
                                        <p:cTn id="30" dur="500" fill="hold"/>
                                        <p:tgtEl>
                                          <p:spTgt spid="14343"/>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xit" presetSubtype="0" fill="hold" nodeType="clickEffect">
                                  <p:stCondLst>
                                    <p:cond delay="0"/>
                                  </p:stCondLst>
                                  <p:childTnLst>
                                    <p:anim calcmode="lin" valueType="num">
                                      <p:cBhvr>
                                        <p:cTn id="34" dur="500"/>
                                        <p:tgtEl>
                                          <p:spTgt spid="14343"/>
                                        </p:tgtEl>
                                        <p:attrNameLst>
                                          <p:attrName>ppt_w</p:attrName>
                                        </p:attrNameLst>
                                      </p:cBhvr>
                                      <p:tavLst>
                                        <p:tav tm="0">
                                          <p:val>
                                            <p:strVal val="ppt_w"/>
                                          </p:val>
                                        </p:tav>
                                        <p:tav tm="100000">
                                          <p:val>
                                            <p:fltVal val="0"/>
                                          </p:val>
                                        </p:tav>
                                      </p:tavLst>
                                    </p:anim>
                                    <p:anim calcmode="lin" valueType="num">
                                      <p:cBhvr>
                                        <p:cTn id="35" dur="500"/>
                                        <p:tgtEl>
                                          <p:spTgt spid="14343"/>
                                        </p:tgtEl>
                                        <p:attrNameLst>
                                          <p:attrName>ppt_h</p:attrName>
                                        </p:attrNameLst>
                                      </p:cBhvr>
                                      <p:tavLst>
                                        <p:tav tm="0">
                                          <p:val>
                                            <p:strVal val="ppt_h"/>
                                          </p:val>
                                        </p:tav>
                                        <p:tav tm="100000">
                                          <p:val>
                                            <p:fltVal val="0"/>
                                          </p:val>
                                        </p:tav>
                                      </p:tavLst>
                                    </p:anim>
                                    <p:animEffect transition="out" filter="fade">
                                      <p:cBhvr>
                                        <p:cTn id="36" dur="500"/>
                                        <p:tgtEl>
                                          <p:spTgt spid="14343"/>
                                        </p:tgtEl>
                                      </p:cBhvr>
                                    </p:animEffect>
                                    <p:set>
                                      <p:cBhvr>
                                        <p:cTn id="37" dur="1" fill="hold">
                                          <p:stCondLst>
                                            <p:cond delay="499"/>
                                          </p:stCondLst>
                                        </p:cTn>
                                        <p:tgtEl>
                                          <p:spTgt spid="14343"/>
                                        </p:tgtEl>
                                        <p:attrNameLst>
                                          <p:attrName>style.visibility</p:attrName>
                                        </p:attrNameLst>
                                      </p:cBhvr>
                                      <p:to>
                                        <p:strVal val="hidden"/>
                                      </p:to>
                                    </p:set>
                                  </p:childTnLst>
                                </p:cTn>
                              </p:par>
                              <p:par>
                                <p:cTn id="38" presetID="23" presetClass="entr" presetSubtype="16" fill="hold" nodeType="withEffect">
                                  <p:stCondLst>
                                    <p:cond delay="0"/>
                                  </p:stCondLst>
                                  <p:childTnLst>
                                    <p:set>
                                      <p:cBhvr>
                                        <p:cTn id="39" dur="1" fill="hold">
                                          <p:stCondLst>
                                            <p:cond delay="0"/>
                                          </p:stCondLst>
                                        </p:cTn>
                                        <p:tgtEl>
                                          <p:spTgt spid="14344"/>
                                        </p:tgtEl>
                                        <p:attrNameLst>
                                          <p:attrName>style.visibility</p:attrName>
                                        </p:attrNameLst>
                                      </p:cBhvr>
                                      <p:to>
                                        <p:strVal val="visible"/>
                                      </p:to>
                                    </p:set>
                                    <p:anim calcmode="lin" valueType="num">
                                      <p:cBhvr>
                                        <p:cTn id="40" dur="500" fill="hold"/>
                                        <p:tgtEl>
                                          <p:spTgt spid="14344"/>
                                        </p:tgtEl>
                                        <p:attrNameLst>
                                          <p:attrName>ppt_w</p:attrName>
                                        </p:attrNameLst>
                                      </p:cBhvr>
                                      <p:tavLst>
                                        <p:tav tm="0">
                                          <p:val>
                                            <p:fltVal val="0"/>
                                          </p:val>
                                        </p:tav>
                                        <p:tav tm="100000">
                                          <p:val>
                                            <p:strVal val="#ppt_w"/>
                                          </p:val>
                                        </p:tav>
                                      </p:tavLst>
                                    </p:anim>
                                    <p:anim calcmode="lin" valueType="num">
                                      <p:cBhvr>
                                        <p:cTn id="41" dur="500" fill="hold"/>
                                        <p:tgtEl>
                                          <p:spTgt spid="143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42" display="0">
                  <p:stCondLst>
                    <p:cond delay="indefinite"/>
                  </p:stCondLst>
                  <p:endCondLst>
                    <p:cond evt="onNext" delay="0">
                      <p:tgtEl>
                        <p:sldTgt/>
                      </p:tgtEl>
                    </p:cond>
                    <p:cond evt="onPrev" delay="0">
                      <p:tgtEl>
                        <p:sldTgt/>
                      </p:tgtEl>
                    </p:cond>
                    <p:cond evt="onStopAudio" delay="0">
                      <p:tgtEl>
                        <p:sldTgt/>
                      </p:tgtEl>
                    </p:cond>
                  </p:endCondLst>
                </p:cTn>
                <p:tgtEl>
                  <p:spTgt spid="14348"/>
                </p:tgtEl>
              </p:cMediaNode>
            </p:audio>
          </p:childTnLst>
        </p:cTn>
      </p:par>
    </p:tnLst>
    <p:bldLst>
      <p:bldP spid="14338"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bwMode="auto">
          <a:xfrm>
            <a:off x="827584" y="188640"/>
            <a:ext cx="7329487" cy="1152227"/>
          </a:xfrm>
          <a:ln>
            <a:miter lim="800000"/>
            <a:headEnd/>
            <a:tailEnd/>
          </a:ln>
        </p:spPr>
        <p:txBody>
          <a:bodyPr vert="horz" wrap="square" lIns="91440" tIns="45720" rIns="91440" bIns="45720" numCol="1" anchor="t" anchorCtr="0" compatLnSpc="1">
            <a:prstTxWarp prst="textNoShape">
              <a:avLst/>
            </a:prstTxWarp>
          </a:bodyPr>
          <a:lstStyle/>
          <a:p>
            <a:pPr marL="177800" indent="-165100" algn="ctr" eaLnBrk="1" hangingPunct="1">
              <a:lnSpc>
                <a:spcPct val="80000"/>
              </a:lnSpc>
              <a:buFontTx/>
              <a:buNone/>
              <a:tabLst>
                <a:tab pos="2119313" algn="l"/>
              </a:tabLst>
              <a:defRPr/>
            </a:pPr>
            <a:r>
              <a:rPr lang="ru-RU" sz="2000" b="1" dirty="0" smtClean="0">
                <a:solidFill>
                  <a:srgbClr val="FF0000"/>
                </a:solidFill>
                <a:effectLst>
                  <a:outerShdw blurRad="38100" dist="38100" dir="2700000" algn="tl">
                    <a:srgbClr val="C0C0C0"/>
                  </a:outerShdw>
                </a:effectLst>
                <a:latin typeface="Cambria" pitchFamily="18" charset="0"/>
              </a:rPr>
              <a:t>     </a:t>
            </a:r>
            <a:r>
              <a:rPr lang="ru-RU" sz="2400" b="1" dirty="0" smtClean="0">
                <a:solidFill>
                  <a:srgbClr val="8E0000"/>
                </a:solidFill>
                <a:effectLst>
                  <a:outerShdw blurRad="38100" dist="38100" dir="2700000" algn="tl">
                    <a:srgbClr val="C0C0C0"/>
                  </a:outerShdw>
                </a:effectLst>
                <a:latin typeface="Cambria" pitchFamily="18" charset="0"/>
              </a:rPr>
              <a:t>И</a:t>
            </a:r>
            <a:r>
              <a:rPr lang="ru-RU" sz="2400" b="1" dirty="0" smtClean="0">
                <a:solidFill>
                  <a:srgbClr val="8E0000"/>
                </a:solidFill>
                <a:latin typeface="Cambria" pitchFamily="18" charset="0"/>
              </a:rPr>
              <a:t>нтеллектуальное развитие</a:t>
            </a:r>
            <a:r>
              <a:rPr lang="en-GB" sz="2400" dirty="0" smtClean="0">
                <a:solidFill>
                  <a:srgbClr val="8E0000"/>
                </a:solidFill>
                <a:latin typeface="Cambria" pitchFamily="18" charset="0"/>
              </a:rPr>
              <a:t>: </a:t>
            </a:r>
            <a:endParaRPr lang="ru-RU" sz="2400" dirty="0" smtClean="0">
              <a:solidFill>
                <a:srgbClr val="8E0000"/>
              </a:solidFill>
              <a:latin typeface="Cambria" pitchFamily="18" charset="0"/>
            </a:endParaRPr>
          </a:p>
          <a:p>
            <a:pPr marL="177800" indent="-165100" algn="ctr" eaLnBrk="1" hangingPunct="1">
              <a:lnSpc>
                <a:spcPct val="80000"/>
              </a:lnSpc>
              <a:buFontTx/>
              <a:buNone/>
              <a:tabLst>
                <a:tab pos="2119313" algn="l"/>
              </a:tabLst>
              <a:defRPr/>
            </a:pPr>
            <a:r>
              <a:rPr lang="ru-RU" sz="2400" b="1" dirty="0" smtClean="0">
                <a:solidFill>
                  <a:srgbClr val="002060"/>
                </a:solidFill>
                <a:latin typeface="Cambria" pitchFamily="18" charset="0"/>
              </a:rPr>
              <a:t>Знание и понимание    окружающего мира</a:t>
            </a:r>
            <a:endParaRPr lang="el-GR" sz="2400" b="1" dirty="0" smtClean="0">
              <a:solidFill>
                <a:srgbClr val="002060"/>
              </a:solidFill>
              <a:latin typeface="Cambria" pitchFamily="18" charset="0"/>
            </a:endParaRPr>
          </a:p>
        </p:txBody>
      </p:sp>
      <p:sp>
        <p:nvSpPr>
          <p:cNvPr id="20484" name="Text Box 4"/>
          <p:cNvSpPr txBox="1">
            <a:spLocks noChangeArrowheads="1"/>
          </p:cNvSpPr>
          <p:nvPr/>
        </p:nvSpPr>
        <p:spPr bwMode="auto">
          <a:xfrm>
            <a:off x="0" y="3789363"/>
            <a:ext cx="2952750" cy="1200150"/>
          </a:xfrm>
          <a:prstGeom prst="rect">
            <a:avLst/>
          </a:prstGeom>
          <a:noFill/>
          <a:ln w="9525">
            <a:noFill/>
            <a:miter lim="800000"/>
            <a:headEnd/>
            <a:tailEnd/>
          </a:ln>
          <a:effectLst/>
        </p:spPr>
        <p:txBody>
          <a:bodyPr>
            <a:spAutoFit/>
          </a:bodyPr>
          <a:lstStyle/>
          <a:p>
            <a:pPr>
              <a:spcBef>
                <a:spcPct val="50000"/>
              </a:spcBef>
              <a:defRPr/>
            </a:pPr>
            <a:r>
              <a:rPr lang="ru-RU" dirty="0">
                <a:solidFill>
                  <a:srgbClr val="002060"/>
                </a:solidFill>
                <a:latin typeface="Cambria" pitchFamily="18" charset="0"/>
              </a:rPr>
              <a:t>Нахождение общего и различий, жизненные явления, изменения в природе</a:t>
            </a:r>
            <a:endParaRPr lang="el-GR" dirty="0">
              <a:solidFill>
                <a:srgbClr val="002060"/>
              </a:solidFill>
              <a:latin typeface="Cambria" pitchFamily="18" charset="0"/>
            </a:endParaRPr>
          </a:p>
        </p:txBody>
      </p:sp>
      <p:pic>
        <p:nvPicPr>
          <p:cNvPr id="20485" name="Picture 5" descr="HHEARTS1ss-53_6409 copy"/>
          <p:cNvPicPr>
            <a:picLocks noChangeAspect="1" noChangeArrowheads="1"/>
          </p:cNvPicPr>
          <p:nvPr/>
        </p:nvPicPr>
        <p:blipFill>
          <a:blip r:embed="rId3" cstate="print"/>
          <a:srcRect l="3134" t="4103" r="3702" b="3606"/>
          <a:stretch>
            <a:fillRect/>
          </a:stretch>
        </p:blipFill>
        <p:spPr bwMode="auto">
          <a:xfrm>
            <a:off x="0" y="1327150"/>
            <a:ext cx="2997200" cy="2389188"/>
          </a:xfrm>
          <a:prstGeom prst="rect">
            <a:avLst/>
          </a:prstGeom>
          <a:noFill/>
          <a:ln w="9525">
            <a:noFill/>
            <a:miter lim="800000"/>
            <a:headEnd/>
            <a:tailEnd/>
          </a:ln>
        </p:spPr>
      </p:pic>
      <p:pic>
        <p:nvPicPr>
          <p:cNvPr id="20486" name="Picture 6" descr="HHEARTS1ss-53_6411 copy"/>
          <p:cNvPicPr>
            <a:picLocks noChangeAspect="1" noChangeArrowheads="1"/>
          </p:cNvPicPr>
          <p:nvPr/>
        </p:nvPicPr>
        <p:blipFill>
          <a:blip r:embed="rId4" cstate="print"/>
          <a:srcRect l="3769" t="3108" r="4335" b="2983"/>
          <a:stretch>
            <a:fillRect/>
          </a:stretch>
        </p:blipFill>
        <p:spPr bwMode="auto">
          <a:xfrm>
            <a:off x="6126163" y="1339850"/>
            <a:ext cx="2982912" cy="2376488"/>
          </a:xfrm>
          <a:prstGeom prst="rect">
            <a:avLst/>
          </a:prstGeom>
          <a:noFill/>
          <a:ln w="9525">
            <a:noFill/>
            <a:miter lim="800000"/>
            <a:headEnd/>
            <a:tailEnd/>
          </a:ln>
        </p:spPr>
      </p:pic>
      <p:pic>
        <p:nvPicPr>
          <p:cNvPr id="20487" name="Picture 7" descr="HHEARTS1ss-53_6410 copy"/>
          <p:cNvPicPr>
            <a:picLocks noChangeAspect="1" noChangeArrowheads="1"/>
          </p:cNvPicPr>
          <p:nvPr/>
        </p:nvPicPr>
        <p:blipFill>
          <a:blip r:embed="rId5" cstate="print"/>
          <a:srcRect l="3769" t="3149" r="4335" b="2983"/>
          <a:stretch>
            <a:fillRect/>
          </a:stretch>
        </p:blipFill>
        <p:spPr bwMode="auto">
          <a:xfrm>
            <a:off x="3059113" y="1341438"/>
            <a:ext cx="2976562" cy="2376487"/>
          </a:xfrm>
          <a:prstGeom prst="rect">
            <a:avLst/>
          </a:prstGeom>
          <a:noFill/>
          <a:ln w="9525">
            <a:noFill/>
            <a:miter lim="800000"/>
            <a:headEnd/>
            <a:tailEnd/>
          </a:ln>
        </p:spPr>
      </p:pic>
      <p:pic>
        <p:nvPicPr>
          <p:cNvPr id="20488" name="Picture 8" descr="HHEARTS1ss-53_6412 copy"/>
          <p:cNvPicPr>
            <a:picLocks noChangeAspect="1" noChangeArrowheads="1"/>
          </p:cNvPicPr>
          <p:nvPr/>
        </p:nvPicPr>
        <p:blipFill>
          <a:blip r:embed="rId6" cstate="print"/>
          <a:srcRect/>
          <a:stretch>
            <a:fillRect/>
          </a:stretch>
        </p:blipFill>
        <p:spPr bwMode="auto">
          <a:xfrm>
            <a:off x="6084888" y="2481263"/>
            <a:ext cx="2547937" cy="3900487"/>
          </a:xfrm>
          <a:prstGeom prst="rect">
            <a:avLst/>
          </a:prstGeom>
          <a:noFill/>
          <a:ln w="9525">
            <a:noFill/>
            <a:miter lim="800000"/>
            <a:headEnd/>
            <a:tailEnd/>
          </a:ln>
        </p:spPr>
      </p:pic>
      <p:pic>
        <p:nvPicPr>
          <p:cNvPr id="20490" name="Picture 10" descr="HHEARTS1ss-53_6409 copy1"/>
          <p:cNvPicPr>
            <a:picLocks noChangeAspect="1" noChangeArrowheads="1"/>
          </p:cNvPicPr>
          <p:nvPr/>
        </p:nvPicPr>
        <p:blipFill>
          <a:blip r:embed="rId7" cstate="print"/>
          <a:srcRect l="15567"/>
          <a:stretch>
            <a:fillRect/>
          </a:stretch>
        </p:blipFill>
        <p:spPr bwMode="auto">
          <a:xfrm>
            <a:off x="3059113" y="1341438"/>
            <a:ext cx="2816225" cy="5111750"/>
          </a:xfrm>
          <a:prstGeom prst="rect">
            <a:avLst/>
          </a:prstGeom>
          <a:noFill/>
          <a:ln w="9525">
            <a:noFill/>
            <a:miter lim="800000"/>
            <a:headEnd/>
            <a:tailEnd/>
          </a:ln>
        </p:spPr>
      </p:pic>
      <p:pic>
        <p:nvPicPr>
          <p:cNvPr id="20491" name="Picture 11" descr="HHEARTS1ss-53_64091"/>
          <p:cNvPicPr>
            <a:picLocks noChangeAspect="1" noChangeArrowheads="1"/>
          </p:cNvPicPr>
          <p:nvPr/>
        </p:nvPicPr>
        <p:blipFill>
          <a:blip r:embed="rId8" cstate="print"/>
          <a:srcRect/>
          <a:stretch>
            <a:fillRect/>
          </a:stretch>
        </p:blipFill>
        <p:spPr bwMode="auto">
          <a:xfrm>
            <a:off x="2987675" y="1341438"/>
            <a:ext cx="2879725" cy="5135562"/>
          </a:xfrm>
          <a:prstGeom prst="rect">
            <a:avLst/>
          </a:prstGeom>
          <a:noFill/>
          <a:ln w="9525">
            <a:noFill/>
            <a:miter lim="800000"/>
            <a:headEnd/>
            <a:tailEnd/>
          </a:ln>
        </p:spPr>
      </p:pic>
      <p:pic>
        <p:nvPicPr>
          <p:cNvPr id="20492" name="Picture 12" descr="HHEARTS1ss-53_64101 copy"/>
          <p:cNvPicPr>
            <a:picLocks noChangeAspect="1" noChangeArrowheads="1"/>
          </p:cNvPicPr>
          <p:nvPr/>
        </p:nvPicPr>
        <p:blipFill>
          <a:blip r:embed="rId9" cstate="print"/>
          <a:srcRect/>
          <a:stretch>
            <a:fillRect/>
          </a:stretch>
        </p:blipFill>
        <p:spPr bwMode="auto">
          <a:xfrm>
            <a:off x="3059113" y="1341438"/>
            <a:ext cx="2879725" cy="5121275"/>
          </a:xfrm>
          <a:prstGeom prst="rect">
            <a:avLst/>
          </a:prstGeom>
          <a:noFill/>
          <a:ln w="9525">
            <a:noFill/>
            <a:miter lim="800000"/>
            <a:headEnd/>
            <a:tailEnd/>
          </a:ln>
        </p:spPr>
      </p:pic>
      <p:pic>
        <p:nvPicPr>
          <p:cNvPr id="20493" name="Picture 13" descr="HHEARTS1ss-53_6410 copy"/>
          <p:cNvPicPr>
            <a:picLocks noChangeAspect="1" noChangeArrowheads="1"/>
          </p:cNvPicPr>
          <p:nvPr/>
        </p:nvPicPr>
        <p:blipFill>
          <a:blip r:embed="rId10" cstate="print"/>
          <a:srcRect/>
          <a:stretch>
            <a:fillRect/>
          </a:stretch>
        </p:blipFill>
        <p:spPr bwMode="auto">
          <a:xfrm>
            <a:off x="2987675" y="1341438"/>
            <a:ext cx="2943225" cy="5114925"/>
          </a:xfrm>
          <a:prstGeom prst="rect">
            <a:avLst/>
          </a:prstGeom>
          <a:noFill/>
          <a:ln w="9525">
            <a:noFill/>
            <a:miter lim="800000"/>
            <a:headEnd/>
            <a:tailEnd/>
          </a:ln>
        </p:spPr>
      </p:pic>
      <p:pic>
        <p:nvPicPr>
          <p:cNvPr id="20494" name="Picture 14" descr="HHEARTS1ss-53_6411 copy2"/>
          <p:cNvPicPr>
            <a:picLocks noChangeAspect="1" noChangeArrowheads="1"/>
          </p:cNvPicPr>
          <p:nvPr/>
        </p:nvPicPr>
        <p:blipFill>
          <a:blip r:embed="rId11" cstate="print"/>
          <a:srcRect l="9303"/>
          <a:stretch>
            <a:fillRect/>
          </a:stretch>
        </p:blipFill>
        <p:spPr bwMode="auto">
          <a:xfrm>
            <a:off x="2987675" y="1341438"/>
            <a:ext cx="5373688" cy="5103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p:cTn id="7" dur="500" fill="hold"/>
                                        <p:tgtEl>
                                          <p:spTgt spid="2048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8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0482">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0482">
                                            <p:txEl>
                                              <p:pRg st="1" end="1"/>
                                            </p:txEl>
                                          </p:spTgt>
                                        </p:tgtEl>
                                        <p:attrNameLst>
                                          <p:attrName>style.visibility</p:attrName>
                                        </p:attrNameLst>
                                      </p:cBhvr>
                                      <p:to>
                                        <p:strVal val="visible"/>
                                      </p:to>
                                    </p:set>
                                    <p:anim calcmode="lin" valueType="num">
                                      <p:cBhvr>
                                        <p:cTn id="12" dur="500" fill="hold"/>
                                        <p:tgtEl>
                                          <p:spTgt spid="2048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20482">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20482">
                                            <p:txEl>
                                              <p:pRg st="1" end="1"/>
                                            </p:txEl>
                                          </p:spTgt>
                                        </p:tgtEl>
                                      </p:cBhvr>
                                    </p:animEffec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20484"/>
                                        </p:tgtEl>
                                        <p:attrNameLst>
                                          <p:attrName>style.visibility</p:attrName>
                                        </p:attrNameLst>
                                      </p:cBhvr>
                                      <p:to>
                                        <p:strVal val="visible"/>
                                      </p:to>
                                    </p:set>
                                    <p:anim calcmode="discrete" valueType="clr">
                                      <p:cBhvr override="childStyle">
                                        <p:cTn id="17" dur="80"/>
                                        <p:tgtEl>
                                          <p:spTgt spid="2048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0484"/>
                                        </p:tgtEl>
                                        <p:attrNameLst>
                                          <p:attrName>fillcolor</p:attrName>
                                        </p:attrNameLst>
                                      </p:cBhvr>
                                      <p:tavLst>
                                        <p:tav tm="0">
                                          <p:val>
                                            <p:clrVal>
                                              <a:schemeClr val="accent2"/>
                                            </p:clrVal>
                                          </p:val>
                                        </p:tav>
                                        <p:tav tm="50000">
                                          <p:val>
                                            <p:clrVal>
                                              <a:schemeClr val="hlink"/>
                                            </p:clrVal>
                                          </p:val>
                                        </p:tav>
                                      </p:tavLst>
                                    </p:anim>
                                    <p:set>
                                      <p:cBhvr>
                                        <p:cTn id="19" dur="80"/>
                                        <p:tgtEl>
                                          <p:spTgt spid="20484"/>
                                        </p:tgtEl>
                                        <p:attrNameLst>
                                          <p:attrName>fill.type</p:attrName>
                                        </p:attrNameLst>
                                      </p:cBhvr>
                                      <p:to>
                                        <p:strVal val="solid"/>
                                      </p:to>
                                    </p:set>
                                  </p:childTnLst>
                                </p:cTn>
                              </p:par>
                              <p:par>
                                <p:cTn id="20" presetID="2" presetClass="entr" presetSubtype="8" fill="hold" nodeType="withEffect">
                                  <p:stCondLst>
                                    <p:cond delay="0"/>
                                  </p:stCondLst>
                                  <p:childTnLst>
                                    <p:set>
                                      <p:cBhvr>
                                        <p:cTn id="21" dur="1" fill="hold">
                                          <p:stCondLst>
                                            <p:cond delay="0"/>
                                          </p:stCondLst>
                                        </p:cTn>
                                        <p:tgtEl>
                                          <p:spTgt spid="20487"/>
                                        </p:tgtEl>
                                        <p:attrNameLst>
                                          <p:attrName>style.visibility</p:attrName>
                                        </p:attrNameLst>
                                      </p:cBhvr>
                                      <p:to>
                                        <p:strVal val="visible"/>
                                      </p:to>
                                    </p:set>
                                    <p:anim calcmode="lin" valueType="num">
                                      <p:cBhvr additive="base">
                                        <p:cTn id="22" dur="500" fill="hold"/>
                                        <p:tgtEl>
                                          <p:spTgt spid="20487"/>
                                        </p:tgtEl>
                                        <p:attrNameLst>
                                          <p:attrName>ppt_x</p:attrName>
                                        </p:attrNameLst>
                                      </p:cBhvr>
                                      <p:tavLst>
                                        <p:tav tm="0">
                                          <p:val>
                                            <p:strVal val="0-#ppt_w/2"/>
                                          </p:val>
                                        </p:tav>
                                        <p:tav tm="100000">
                                          <p:val>
                                            <p:strVal val="#ppt_x"/>
                                          </p:val>
                                        </p:tav>
                                      </p:tavLst>
                                    </p:anim>
                                    <p:anim calcmode="lin" valueType="num">
                                      <p:cBhvr additive="base">
                                        <p:cTn id="23" dur="500" fill="hold"/>
                                        <p:tgtEl>
                                          <p:spTgt spid="2048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0485"/>
                                        </p:tgtEl>
                                        <p:attrNameLst>
                                          <p:attrName>style.visibility</p:attrName>
                                        </p:attrNameLst>
                                      </p:cBhvr>
                                      <p:to>
                                        <p:strVal val="visible"/>
                                      </p:to>
                                    </p:set>
                                    <p:anim calcmode="lin" valueType="num">
                                      <p:cBhvr additive="base">
                                        <p:cTn id="26" dur="500" fill="hold"/>
                                        <p:tgtEl>
                                          <p:spTgt spid="20485"/>
                                        </p:tgtEl>
                                        <p:attrNameLst>
                                          <p:attrName>ppt_x</p:attrName>
                                        </p:attrNameLst>
                                      </p:cBhvr>
                                      <p:tavLst>
                                        <p:tav tm="0">
                                          <p:val>
                                            <p:strVal val="0-#ppt_w/2"/>
                                          </p:val>
                                        </p:tav>
                                        <p:tav tm="100000">
                                          <p:val>
                                            <p:strVal val="#ppt_x"/>
                                          </p:val>
                                        </p:tav>
                                      </p:tavLst>
                                    </p:anim>
                                    <p:anim calcmode="lin" valueType="num">
                                      <p:cBhvr additive="base">
                                        <p:cTn id="27" dur="500" fill="hold"/>
                                        <p:tgtEl>
                                          <p:spTgt spid="20485"/>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0486"/>
                                        </p:tgtEl>
                                        <p:attrNameLst>
                                          <p:attrName>style.visibility</p:attrName>
                                        </p:attrNameLst>
                                      </p:cBhvr>
                                      <p:to>
                                        <p:strVal val="visible"/>
                                      </p:to>
                                    </p:set>
                                    <p:anim calcmode="lin" valueType="num">
                                      <p:cBhvr additive="base">
                                        <p:cTn id="30" dur="500" fill="hold"/>
                                        <p:tgtEl>
                                          <p:spTgt spid="20486"/>
                                        </p:tgtEl>
                                        <p:attrNameLst>
                                          <p:attrName>ppt_x</p:attrName>
                                        </p:attrNameLst>
                                      </p:cBhvr>
                                      <p:tavLst>
                                        <p:tav tm="0">
                                          <p:val>
                                            <p:strVal val="0-#ppt_w/2"/>
                                          </p:val>
                                        </p:tav>
                                        <p:tav tm="100000">
                                          <p:val>
                                            <p:strVal val="#ppt_x"/>
                                          </p:val>
                                        </p:tav>
                                      </p:tavLst>
                                    </p:anim>
                                    <p:anim calcmode="lin" valueType="num">
                                      <p:cBhvr additive="base">
                                        <p:cTn id="31" dur="500" fill="hold"/>
                                        <p:tgtEl>
                                          <p:spTgt spid="20486"/>
                                        </p:tgtEl>
                                        <p:attrNameLst>
                                          <p:attrName>ppt_y</p:attrName>
                                        </p:attrNameLst>
                                      </p:cBhvr>
                                      <p:tavLst>
                                        <p:tav tm="0">
                                          <p:val>
                                            <p:strVal val="#ppt_y"/>
                                          </p:val>
                                        </p:tav>
                                        <p:tav tm="100000">
                                          <p:val>
                                            <p:strVal val="#ppt_y"/>
                                          </p:val>
                                        </p:tav>
                                      </p:tavLst>
                                    </p:anim>
                                  </p:childTnLst>
                                </p:cTn>
                              </p:par>
                            </p:childTnLst>
                          </p:cTn>
                        </p:par>
                        <p:par>
                          <p:cTn id="32" fill="hold">
                            <p:stCondLst>
                              <p:cond delay="2440"/>
                            </p:stCondLst>
                            <p:childTnLst>
                              <p:par>
                                <p:cTn id="33" presetID="23" presetClass="entr" presetSubtype="16" fill="hold" nodeType="afterEffect">
                                  <p:stCondLst>
                                    <p:cond delay="0"/>
                                  </p:stCondLst>
                                  <p:childTnLst>
                                    <p:set>
                                      <p:cBhvr>
                                        <p:cTn id="34" dur="1" fill="hold">
                                          <p:stCondLst>
                                            <p:cond delay="0"/>
                                          </p:stCondLst>
                                        </p:cTn>
                                        <p:tgtEl>
                                          <p:spTgt spid="20488"/>
                                        </p:tgtEl>
                                        <p:attrNameLst>
                                          <p:attrName>style.visibility</p:attrName>
                                        </p:attrNameLst>
                                      </p:cBhvr>
                                      <p:to>
                                        <p:strVal val="visible"/>
                                      </p:to>
                                    </p:set>
                                    <p:anim calcmode="lin" valueType="num">
                                      <p:cBhvr>
                                        <p:cTn id="35" dur="500" fill="hold"/>
                                        <p:tgtEl>
                                          <p:spTgt spid="20488"/>
                                        </p:tgtEl>
                                        <p:attrNameLst>
                                          <p:attrName>ppt_w</p:attrName>
                                        </p:attrNameLst>
                                      </p:cBhvr>
                                      <p:tavLst>
                                        <p:tav tm="0">
                                          <p:val>
                                            <p:fltVal val="0"/>
                                          </p:val>
                                        </p:tav>
                                        <p:tav tm="100000">
                                          <p:val>
                                            <p:strVal val="#ppt_w"/>
                                          </p:val>
                                        </p:tav>
                                      </p:tavLst>
                                    </p:anim>
                                    <p:anim calcmode="lin" valueType="num">
                                      <p:cBhvr>
                                        <p:cTn id="36" dur="500" fill="hold"/>
                                        <p:tgtEl>
                                          <p:spTgt spid="2048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9" presetClass="emph" presetSubtype="0" nodeType="clickEffect">
                                  <p:stCondLst>
                                    <p:cond delay="0"/>
                                  </p:stCondLst>
                                  <p:childTnLst>
                                    <p:set>
                                      <p:cBhvr rctx="PPT">
                                        <p:cTn id="40" dur="indefinite"/>
                                        <p:tgtEl>
                                          <p:spTgt spid="20485"/>
                                        </p:tgtEl>
                                        <p:attrNameLst>
                                          <p:attrName>style.opacity</p:attrName>
                                        </p:attrNameLst>
                                      </p:cBhvr>
                                      <p:to>
                                        <p:strVal val="0.5"/>
                                      </p:to>
                                    </p:set>
                                    <p:animEffect filter="image" prLst="opacity: 0.5">
                                      <p:cBhvr rctx="IE">
                                        <p:cTn id="41" dur="indefinite"/>
                                        <p:tgtEl>
                                          <p:spTgt spid="20485"/>
                                        </p:tgtEl>
                                      </p:cBhvr>
                                    </p:animEffect>
                                  </p:childTnLst>
                                </p:cTn>
                              </p:par>
                              <p:par>
                                <p:cTn id="42" presetID="9" presetClass="emph" presetSubtype="0" nodeType="withEffect">
                                  <p:stCondLst>
                                    <p:cond delay="0"/>
                                  </p:stCondLst>
                                  <p:childTnLst>
                                    <p:set>
                                      <p:cBhvr rctx="PPT">
                                        <p:cTn id="43" dur="indefinite"/>
                                        <p:tgtEl>
                                          <p:spTgt spid="20487"/>
                                        </p:tgtEl>
                                        <p:attrNameLst>
                                          <p:attrName>style.opacity</p:attrName>
                                        </p:attrNameLst>
                                      </p:cBhvr>
                                      <p:to>
                                        <p:strVal val="0.5"/>
                                      </p:to>
                                    </p:set>
                                    <p:animEffect filter="image" prLst="opacity: 0.5">
                                      <p:cBhvr rctx="IE">
                                        <p:cTn id="44" dur="indefinite"/>
                                        <p:tgtEl>
                                          <p:spTgt spid="20487"/>
                                        </p:tgtEl>
                                      </p:cBhvr>
                                    </p:animEffect>
                                  </p:childTnLst>
                                </p:cTn>
                              </p:par>
                              <p:par>
                                <p:cTn id="45" presetID="9" presetClass="emph" presetSubtype="0" nodeType="withEffect">
                                  <p:stCondLst>
                                    <p:cond delay="0"/>
                                  </p:stCondLst>
                                  <p:childTnLst>
                                    <p:set>
                                      <p:cBhvr rctx="PPT">
                                        <p:cTn id="46" dur="indefinite"/>
                                        <p:tgtEl>
                                          <p:spTgt spid="20486"/>
                                        </p:tgtEl>
                                        <p:attrNameLst>
                                          <p:attrName>style.opacity</p:attrName>
                                        </p:attrNameLst>
                                      </p:cBhvr>
                                      <p:to>
                                        <p:strVal val="0.5"/>
                                      </p:to>
                                    </p:set>
                                    <p:animEffect filter="image" prLst="opacity: 0.5">
                                      <p:cBhvr rctx="IE">
                                        <p:cTn id="47" dur="indefinite"/>
                                        <p:tgtEl>
                                          <p:spTgt spid="20486"/>
                                        </p:tgtEl>
                                      </p:cBhvr>
                                    </p:animEffect>
                                  </p:childTnLst>
                                </p:cTn>
                              </p:par>
                              <p:par>
                                <p:cTn id="48" presetID="23" presetClass="entr" presetSubtype="16" fill="hold" nodeType="withEffect">
                                  <p:stCondLst>
                                    <p:cond delay="0"/>
                                  </p:stCondLst>
                                  <p:childTnLst>
                                    <p:set>
                                      <p:cBhvr>
                                        <p:cTn id="49" dur="1" fill="hold">
                                          <p:stCondLst>
                                            <p:cond delay="0"/>
                                          </p:stCondLst>
                                        </p:cTn>
                                        <p:tgtEl>
                                          <p:spTgt spid="20490"/>
                                        </p:tgtEl>
                                        <p:attrNameLst>
                                          <p:attrName>style.visibility</p:attrName>
                                        </p:attrNameLst>
                                      </p:cBhvr>
                                      <p:to>
                                        <p:strVal val="visible"/>
                                      </p:to>
                                    </p:set>
                                    <p:anim calcmode="lin" valueType="num">
                                      <p:cBhvr>
                                        <p:cTn id="50" dur="500" fill="hold"/>
                                        <p:tgtEl>
                                          <p:spTgt spid="20490"/>
                                        </p:tgtEl>
                                        <p:attrNameLst>
                                          <p:attrName>ppt_w</p:attrName>
                                        </p:attrNameLst>
                                      </p:cBhvr>
                                      <p:tavLst>
                                        <p:tav tm="0">
                                          <p:val>
                                            <p:fltVal val="0"/>
                                          </p:val>
                                        </p:tav>
                                        <p:tav tm="100000">
                                          <p:val>
                                            <p:strVal val="#ppt_w"/>
                                          </p:val>
                                        </p:tav>
                                      </p:tavLst>
                                    </p:anim>
                                    <p:anim calcmode="lin" valueType="num">
                                      <p:cBhvr>
                                        <p:cTn id="51" dur="500" fill="hold"/>
                                        <p:tgtEl>
                                          <p:spTgt spid="20490"/>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20491"/>
                                        </p:tgtEl>
                                        <p:attrNameLst>
                                          <p:attrName>style.visibility</p:attrName>
                                        </p:attrNameLst>
                                      </p:cBhvr>
                                      <p:to>
                                        <p:strVal val="visible"/>
                                      </p:to>
                                    </p:set>
                                    <p:animEffect transition="in" filter="dissolve">
                                      <p:cBhvr>
                                        <p:cTn id="56" dur="500"/>
                                        <p:tgtEl>
                                          <p:spTgt spid="20491"/>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20492"/>
                                        </p:tgtEl>
                                        <p:attrNameLst>
                                          <p:attrName>style.visibility</p:attrName>
                                        </p:attrNameLst>
                                      </p:cBhvr>
                                      <p:to>
                                        <p:strVal val="visible"/>
                                      </p:to>
                                    </p:set>
                                    <p:animEffect transition="in" filter="dissolve">
                                      <p:cBhvr>
                                        <p:cTn id="61" dur="500"/>
                                        <p:tgtEl>
                                          <p:spTgt spid="20492"/>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20493"/>
                                        </p:tgtEl>
                                        <p:attrNameLst>
                                          <p:attrName>style.visibility</p:attrName>
                                        </p:attrNameLst>
                                      </p:cBhvr>
                                      <p:to>
                                        <p:strVal val="visible"/>
                                      </p:to>
                                    </p:set>
                                    <p:animEffect transition="in" filter="dissolve">
                                      <p:cBhvr>
                                        <p:cTn id="66" dur="500"/>
                                        <p:tgtEl>
                                          <p:spTgt spid="20493"/>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nodeType="clickEffect">
                                  <p:stCondLst>
                                    <p:cond delay="0"/>
                                  </p:stCondLst>
                                  <p:childTnLst>
                                    <p:set>
                                      <p:cBhvr>
                                        <p:cTn id="70" dur="1" fill="hold">
                                          <p:stCondLst>
                                            <p:cond delay="0"/>
                                          </p:stCondLst>
                                        </p:cTn>
                                        <p:tgtEl>
                                          <p:spTgt spid="20494"/>
                                        </p:tgtEl>
                                        <p:attrNameLst>
                                          <p:attrName>style.visibility</p:attrName>
                                        </p:attrNameLst>
                                      </p:cBhvr>
                                      <p:to>
                                        <p:strVal val="visible"/>
                                      </p:to>
                                    </p:set>
                                    <p:animEffect transition="in" filter="dissolve">
                                      <p:cBhvr>
                                        <p:cTn id="71"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P spid="2048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bwMode="auto">
          <a:xfrm>
            <a:off x="323528" y="188640"/>
            <a:ext cx="8100392" cy="1080120"/>
          </a:xfrm>
          <a:ln>
            <a:miter lim="800000"/>
            <a:headEnd/>
            <a:tailEnd/>
          </a:ln>
        </p:spPr>
        <p:txBody>
          <a:bodyPr vert="horz" wrap="square" lIns="91440" tIns="45720" rIns="91440" bIns="45720" numCol="1" anchor="t" anchorCtr="0" compatLnSpc="1">
            <a:prstTxWarp prst="textNoShape">
              <a:avLst/>
            </a:prstTxWarp>
            <a:noAutofit/>
          </a:bodyPr>
          <a:lstStyle/>
          <a:p>
            <a:pPr marL="177800" indent="-165100" algn="ctr" eaLnBrk="1" hangingPunct="1">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      Т</a:t>
            </a:r>
            <a:r>
              <a:rPr lang="ru-RU" sz="2400" b="1" dirty="0" smtClean="0">
                <a:solidFill>
                  <a:srgbClr val="8E0000"/>
                </a:solidFill>
                <a:latin typeface="Cambria" pitchFamily="18" charset="0"/>
              </a:rPr>
              <a:t>ворческая</a:t>
            </a:r>
            <a:r>
              <a:rPr lang="en-GB" sz="2400" b="1" dirty="0" smtClean="0">
                <a:solidFill>
                  <a:srgbClr val="8E0000"/>
                </a:solidFill>
                <a:latin typeface="Cambria" pitchFamily="18" charset="0"/>
              </a:rPr>
              <a:t>:</a:t>
            </a:r>
          </a:p>
          <a:p>
            <a:pPr marL="177800" indent="-165100" algn="ctr" eaLnBrk="1" hangingPunct="1">
              <a:buFontTx/>
              <a:buNone/>
              <a:tabLst>
                <a:tab pos="2119313" algn="l"/>
              </a:tabLst>
              <a:defRPr/>
            </a:pPr>
            <a:r>
              <a:rPr lang="en-GB" sz="2400" b="1" dirty="0" smtClean="0">
                <a:solidFill>
                  <a:srgbClr val="002060"/>
                </a:solidFill>
                <a:latin typeface="Cambria" pitchFamily="18" charset="0"/>
              </a:rPr>
              <a:t> </a:t>
            </a:r>
            <a:r>
              <a:rPr lang="ru-RU" sz="2400" b="1" dirty="0" smtClean="0">
                <a:solidFill>
                  <a:srgbClr val="002060"/>
                </a:solidFill>
                <a:latin typeface="Cambria" pitchFamily="18" charset="0"/>
              </a:rPr>
              <a:t>Развитие самовыражения и      детского  воображения</a:t>
            </a:r>
            <a:endParaRPr lang="en-US" sz="2400" b="1" dirty="0" smtClean="0">
              <a:solidFill>
                <a:srgbClr val="002060"/>
              </a:solidFill>
              <a:latin typeface="Cambria" pitchFamily="18" charset="0"/>
            </a:endParaRPr>
          </a:p>
          <a:p>
            <a:pPr marL="177800" indent="-165100" eaLnBrk="1" hangingPunct="1">
              <a:buFontTx/>
              <a:buNone/>
              <a:tabLst>
                <a:tab pos="2119313" algn="l"/>
              </a:tabLst>
              <a:defRPr/>
            </a:pPr>
            <a:endParaRPr lang="el-GR" sz="2400" b="1" dirty="0" smtClean="0"/>
          </a:p>
        </p:txBody>
      </p:sp>
      <p:sp>
        <p:nvSpPr>
          <p:cNvPr id="22532" name="Text Box 4"/>
          <p:cNvSpPr txBox="1">
            <a:spLocks noChangeArrowheads="1"/>
          </p:cNvSpPr>
          <p:nvPr/>
        </p:nvSpPr>
        <p:spPr bwMode="auto">
          <a:xfrm>
            <a:off x="4932040" y="1412776"/>
            <a:ext cx="3600450" cy="400050"/>
          </a:xfrm>
          <a:prstGeom prst="rect">
            <a:avLst/>
          </a:prstGeom>
          <a:noFill/>
          <a:ln w="9525">
            <a:noFill/>
            <a:miter lim="800000"/>
            <a:headEnd/>
            <a:tailEnd/>
          </a:ln>
        </p:spPr>
        <p:txBody>
          <a:bodyPr>
            <a:spAutoFit/>
          </a:bodyPr>
          <a:lstStyle/>
          <a:p>
            <a:pPr>
              <a:spcBef>
                <a:spcPct val="50000"/>
              </a:spcBef>
              <a:defRPr/>
            </a:pPr>
            <a:r>
              <a:rPr lang="ru-RU" sz="2000" dirty="0">
                <a:solidFill>
                  <a:srgbClr val="002060"/>
                </a:solidFill>
                <a:latin typeface="Cambria" pitchFamily="18" charset="0"/>
              </a:rPr>
              <a:t>С помощью музыки</a:t>
            </a:r>
          </a:p>
        </p:txBody>
      </p:sp>
      <p:pic>
        <p:nvPicPr>
          <p:cNvPr id="22533" name="Picture 5" descr="HHEARTS1ss-29_4001 copy"/>
          <p:cNvPicPr>
            <a:picLocks noChangeAspect="1" noChangeArrowheads="1"/>
          </p:cNvPicPr>
          <p:nvPr/>
        </p:nvPicPr>
        <p:blipFill>
          <a:blip r:embed="rId4" cstate="print"/>
          <a:srcRect/>
          <a:stretch>
            <a:fillRect/>
          </a:stretch>
        </p:blipFill>
        <p:spPr bwMode="auto">
          <a:xfrm>
            <a:off x="0" y="1384300"/>
            <a:ext cx="4368800" cy="3557588"/>
          </a:xfrm>
          <a:prstGeom prst="rect">
            <a:avLst/>
          </a:prstGeom>
          <a:noFill/>
          <a:ln w="9525">
            <a:noFill/>
            <a:miter lim="800000"/>
            <a:headEnd/>
            <a:tailEnd/>
          </a:ln>
        </p:spPr>
      </p:pic>
      <p:pic>
        <p:nvPicPr>
          <p:cNvPr id="22534" name="Picture 6" descr="HHEARTS1ss-29_4002 3copy"/>
          <p:cNvPicPr>
            <a:picLocks noChangeAspect="1" noChangeArrowheads="1"/>
          </p:cNvPicPr>
          <p:nvPr/>
        </p:nvPicPr>
        <p:blipFill>
          <a:blip r:embed="rId5" cstate="print"/>
          <a:srcRect/>
          <a:stretch>
            <a:fillRect/>
          </a:stretch>
        </p:blipFill>
        <p:spPr bwMode="auto">
          <a:xfrm>
            <a:off x="4740275" y="2852738"/>
            <a:ext cx="4368800" cy="3557587"/>
          </a:xfrm>
          <a:prstGeom prst="rect">
            <a:avLst/>
          </a:prstGeom>
          <a:noFill/>
          <a:ln w="9525">
            <a:noFill/>
            <a:miter lim="800000"/>
            <a:headEnd/>
            <a:tailEnd/>
          </a:ln>
        </p:spPr>
      </p:pic>
      <p:pic>
        <p:nvPicPr>
          <p:cNvPr id="22535" name="Picture 7" descr="HHEARTS1ss-29_4002 2copy"/>
          <p:cNvPicPr>
            <a:picLocks noChangeAspect="1" noChangeArrowheads="1"/>
          </p:cNvPicPr>
          <p:nvPr/>
        </p:nvPicPr>
        <p:blipFill>
          <a:blip r:embed="rId6" cstate="print"/>
          <a:srcRect/>
          <a:stretch>
            <a:fillRect/>
          </a:stretch>
        </p:blipFill>
        <p:spPr bwMode="auto">
          <a:xfrm>
            <a:off x="3530600" y="5064125"/>
            <a:ext cx="5002213" cy="1101725"/>
          </a:xfrm>
          <a:prstGeom prst="rect">
            <a:avLst/>
          </a:prstGeom>
          <a:noFill/>
          <a:ln w="9525">
            <a:noFill/>
            <a:miter lim="800000"/>
            <a:headEnd/>
            <a:tailEnd/>
          </a:ln>
        </p:spPr>
      </p:pic>
      <p:pic>
        <p:nvPicPr>
          <p:cNvPr id="11271" name="Picture 9" descr="HHEARTS1ss-29_4002 c-opy"/>
          <p:cNvPicPr>
            <a:picLocks noChangeAspect="1" noChangeArrowheads="1"/>
          </p:cNvPicPr>
          <p:nvPr/>
        </p:nvPicPr>
        <p:blipFill>
          <a:blip r:embed="rId7" cstate="print"/>
          <a:srcRect/>
          <a:stretch>
            <a:fillRect/>
          </a:stretch>
        </p:blipFill>
        <p:spPr bwMode="auto">
          <a:xfrm>
            <a:off x="6296025" y="1771650"/>
            <a:ext cx="2847975" cy="3097213"/>
          </a:xfrm>
          <a:prstGeom prst="rect">
            <a:avLst/>
          </a:prstGeom>
          <a:noFill/>
          <a:ln w="9525">
            <a:noFill/>
            <a:miter lim="800000"/>
            <a:headEnd/>
            <a:tailEnd/>
          </a:ln>
        </p:spPr>
      </p:pic>
      <p:pic>
        <p:nvPicPr>
          <p:cNvPr id="22538" name="22 Track 22.mp3">
            <a:hlinkClick r:id="" action="ppaction://media"/>
          </p:cNvPr>
          <p:cNvPicPr>
            <a:picLocks noRot="1" noChangeAspect="1" noChangeArrowheads="1"/>
          </p:cNvPicPr>
          <p:nvPr>
            <a:audioFile r:link="rId1"/>
          </p:nvPr>
        </p:nvPicPr>
        <p:blipFill>
          <a:blip r:embed="rId8" cstate="print"/>
          <a:srcRect/>
          <a:stretch>
            <a:fillRect/>
          </a:stretch>
        </p:blipFill>
        <p:spPr bwMode="auto">
          <a:xfrm>
            <a:off x="8532813" y="21875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0">
                                            <p:txEl>
                                              <p:pRg st="1" end="1"/>
                                            </p:txEl>
                                          </p:spTgt>
                                        </p:tgtEl>
                                        <p:attrNameLst>
                                          <p:attrName>style.visibility</p:attrName>
                                        </p:attrNameLst>
                                      </p:cBhvr>
                                      <p:to>
                                        <p:strVal val="visible"/>
                                      </p:to>
                                    </p:set>
                                  </p:childTnLst>
                                </p:cTn>
                              </p:par>
                              <p:par>
                                <p:cTn id="9" presetID="27" presetClass="entr" presetSubtype="0" fill="hold" grpId="0" nodeType="withEffect">
                                  <p:stCondLst>
                                    <p:cond delay="0"/>
                                  </p:stCondLst>
                                  <p:iterate type="lt">
                                    <p:tmPct val="50000"/>
                                  </p:iterate>
                                  <p:childTnLst>
                                    <p:set>
                                      <p:cBhvr>
                                        <p:cTn id="10" dur="1" fill="hold">
                                          <p:stCondLst>
                                            <p:cond delay="0"/>
                                          </p:stCondLst>
                                        </p:cTn>
                                        <p:tgtEl>
                                          <p:spTgt spid="22532"/>
                                        </p:tgtEl>
                                        <p:attrNameLst>
                                          <p:attrName>style.visibility</p:attrName>
                                        </p:attrNameLst>
                                      </p:cBhvr>
                                      <p:to>
                                        <p:strVal val="visible"/>
                                      </p:to>
                                    </p:set>
                                    <p:anim calcmode="discrete" valueType="clr">
                                      <p:cBhvr override="childStyle">
                                        <p:cTn id="11" dur="80"/>
                                        <p:tgtEl>
                                          <p:spTgt spid="22532"/>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22532"/>
                                        </p:tgtEl>
                                        <p:attrNameLst>
                                          <p:attrName>fillcolor</p:attrName>
                                        </p:attrNameLst>
                                      </p:cBhvr>
                                      <p:tavLst>
                                        <p:tav tm="0">
                                          <p:val>
                                            <p:clrVal>
                                              <a:schemeClr val="accent2"/>
                                            </p:clrVal>
                                          </p:val>
                                        </p:tav>
                                        <p:tav tm="50000">
                                          <p:val>
                                            <p:clrVal>
                                              <a:schemeClr val="hlink"/>
                                            </p:clrVal>
                                          </p:val>
                                        </p:tav>
                                      </p:tavLst>
                                    </p:anim>
                                    <p:set>
                                      <p:cBhvr>
                                        <p:cTn id="13" dur="80"/>
                                        <p:tgtEl>
                                          <p:spTgt spid="22532"/>
                                        </p:tgtEl>
                                        <p:attrNameLst>
                                          <p:attrName>fill.type</p:attrName>
                                        </p:attrNameLst>
                                      </p:cBhvr>
                                      <p:to>
                                        <p:strVal val="solid"/>
                                      </p:to>
                                    </p:set>
                                  </p:childTnLst>
                                </p:cTn>
                              </p:par>
                              <p:par>
                                <p:cTn id="14" presetID="2" presetClass="entr" presetSubtype="8" fill="hold" nodeType="withEffect">
                                  <p:stCondLst>
                                    <p:cond delay="0"/>
                                  </p:stCondLst>
                                  <p:childTnLst>
                                    <p:set>
                                      <p:cBhvr>
                                        <p:cTn id="15" dur="1" fill="hold">
                                          <p:stCondLst>
                                            <p:cond delay="0"/>
                                          </p:stCondLst>
                                        </p:cTn>
                                        <p:tgtEl>
                                          <p:spTgt spid="22533"/>
                                        </p:tgtEl>
                                        <p:attrNameLst>
                                          <p:attrName>style.visibility</p:attrName>
                                        </p:attrNameLst>
                                      </p:cBhvr>
                                      <p:to>
                                        <p:strVal val="visible"/>
                                      </p:to>
                                    </p:set>
                                    <p:anim calcmode="lin" valueType="num">
                                      <p:cBhvr additive="base">
                                        <p:cTn id="16" dur="500" fill="hold"/>
                                        <p:tgtEl>
                                          <p:spTgt spid="22533"/>
                                        </p:tgtEl>
                                        <p:attrNameLst>
                                          <p:attrName>ppt_x</p:attrName>
                                        </p:attrNameLst>
                                      </p:cBhvr>
                                      <p:tavLst>
                                        <p:tav tm="0">
                                          <p:val>
                                            <p:strVal val="0-#ppt_w/2"/>
                                          </p:val>
                                        </p:tav>
                                        <p:tav tm="100000">
                                          <p:val>
                                            <p:strVal val="#ppt_x"/>
                                          </p:val>
                                        </p:tav>
                                      </p:tavLst>
                                    </p:anim>
                                    <p:anim calcmode="lin" valueType="num">
                                      <p:cBhvr additive="base">
                                        <p:cTn id="17" dur="500" fill="hold"/>
                                        <p:tgtEl>
                                          <p:spTgt spid="2253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2534"/>
                                        </p:tgtEl>
                                        <p:attrNameLst>
                                          <p:attrName>style.visibility</p:attrName>
                                        </p:attrNameLst>
                                      </p:cBhvr>
                                      <p:to>
                                        <p:strVal val="visible"/>
                                      </p:to>
                                    </p:set>
                                    <p:anim calcmode="lin" valueType="num">
                                      <p:cBhvr additive="base">
                                        <p:cTn id="20" dur="500" fill="hold"/>
                                        <p:tgtEl>
                                          <p:spTgt spid="22534"/>
                                        </p:tgtEl>
                                        <p:attrNameLst>
                                          <p:attrName>ppt_x</p:attrName>
                                        </p:attrNameLst>
                                      </p:cBhvr>
                                      <p:tavLst>
                                        <p:tav tm="0">
                                          <p:val>
                                            <p:strVal val="1+#ppt_w/2"/>
                                          </p:val>
                                        </p:tav>
                                        <p:tav tm="100000">
                                          <p:val>
                                            <p:strVal val="#ppt_x"/>
                                          </p:val>
                                        </p:tav>
                                      </p:tavLst>
                                    </p:anim>
                                    <p:anim calcmode="lin" valueType="num">
                                      <p:cBhvr additive="base">
                                        <p:cTn id="21"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 presetClass="emph" presetSubtype="0" nodeType="clickEffect">
                                  <p:stCondLst>
                                    <p:cond delay="0"/>
                                  </p:stCondLst>
                                  <p:childTnLst>
                                    <p:set>
                                      <p:cBhvr rctx="PPT">
                                        <p:cTn id="25" dur="indefinite"/>
                                        <p:tgtEl>
                                          <p:spTgt spid="22534"/>
                                        </p:tgtEl>
                                        <p:attrNameLst>
                                          <p:attrName>style.opacity</p:attrName>
                                        </p:attrNameLst>
                                      </p:cBhvr>
                                      <p:to>
                                        <p:strVal val="0.5"/>
                                      </p:to>
                                    </p:set>
                                    <p:animEffect filter="image" prLst="opacity: 0.5">
                                      <p:cBhvr rctx="IE">
                                        <p:cTn id="26" dur="indefinite"/>
                                        <p:tgtEl>
                                          <p:spTgt spid="22534"/>
                                        </p:tgtEl>
                                      </p:cBhvr>
                                    </p:animEffect>
                                  </p:childTnLst>
                                </p:cTn>
                              </p:par>
                              <p:par>
                                <p:cTn id="27" presetID="23" presetClass="entr" presetSubtype="16" fill="hold" nodeType="with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p:cTn id="29" dur="500" fill="hold"/>
                                        <p:tgtEl>
                                          <p:spTgt spid="22535"/>
                                        </p:tgtEl>
                                        <p:attrNameLst>
                                          <p:attrName>ppt_w</p:attrName>
                                        </p:attrNameLst>
                                      </p:cBhvr>
                                      <p:tavLst>
                                        <p:tav tm="0">
                                          <p:val>
                                            <p:fltVal val="0"/>
                                          </p:val>
                                        </p:tav>
                                        <p:tav tm="100000">
                                          <p:val>
                                            <p:strVal val="#ppt_w"/>
                                          </p:val>
                                        </p:tav>
                                      </p:tavLst>
                                    </p:anim>
                                    <p:anim calcmode="lin" valueType="num">
                                      <p:cBhvr>
                                        <p:cTn id="30" dur="500" fill="hold"/>
                                        <p:tgtEl>
                                          <p:spTgt spid="225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31" display="0">
                  <p:stCondLst>
                    <p:cond delay="indefinite"/>
                  </p:stCondLst>
                  <p:endCondLst>
                    <p:cond evt="onNext" delay="0">
                      <p:tgtEl>
                        <p:sldTgt/>
                      </p:tgtEl>
                    </p:cond>
                    <p:cond evt="onPrev" delay="0">
                      <p:tgtEl>
                        <p:sldTgt/>
                      </p:tgtEl>
                    </p:cond>
                    <p:cond evt="onStopAudio" delay="0">
                      <p:tgtEl>
                        <p:sldTgt/>
                      </p:tgtEl>
                    </p:cond>
                  </p:endCondLst>
                </p:cTn>
                <p:tgtEl>
                  <p:spTgt spid="22538"/>
                </p:tgtEl>
              </p:cMediaNode>
            </p:audio>
          </p:childTnLst>
        </p:cTn>
      </p:par>
    </p:tnLst>
    <p:bldLst>
      <p:bldP spid="22530" grpId="0" build="p"/>
      <p:bldP spid="2253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bwMode="auto">
          <a:xfrm>
            <a:off x="971600" y="188640"/>
            <a:ext cx="7380287" cy="1188740"/>
          </a:xfrm>
          <a:ln>
            <a:miter lim="800000"/>
            <a:headEnd/>
            <a:tailEnd/>
          </a:ln>
        </p:spPr>
        <p:txBody>
          <a:bodyPr vert="horz" wrap="square" lIns="91440" tIns="45720" rIns="91440" bIns="45720" numCol="1" anchor="t" anchorCtr="0" compatLnSpc="1">
            <a:prstTxWarp prst="textNoShape">
              <a:avLst/>
            </a:prstTxWarp>
            <a:normAutofit lnSpcReduction="10000"/>
          </a:bodyPr>
          <a:lstStyle/>
          <a:p>
            <a:pPr marL="177800" indent="-165100" algn="ctr" eaLnBrk="1" hangingPunct="1">
              <a:buFontTx/>
              <a:buNone/>
              <a:tabLst>
                <a:tab pos="2119313" algn="l"/>
              </a:tabLst>
              <a:defRPr/>
            </a:pPr>
            <a:r>
              <a:rPr lang="ru-RU" sz="2400" b="1" dirty="0" smtClean="0">
                <a:solidFill>
                  <a:srgbClr val="FF0000"/>
                </a:solidFill>
                <a:effectLst>
                  <a:outerShdw blurRad="38100" dist="38100" dir="2700000" algn="tl">
                    <a:srgbClr val="C0C0C0"/>
                  </a:outerShdw>
                </a:effectLst>
              </a:rPr>
              <a:t>    </a:t>
            </a:r>
            <a:r>
              <a:rPr lang="ru-RU" sz="2400" b="1" dirty="0" smtClean="0">
                <a:solidFill>
                  <a:srgbClr val="002060"/>
                </a:solidFill>
                <a:effectLst>
                  <a:outerShdw blurRad="38100" dist="38100" dir="2700000" algn="tl">
                    <a:srgbClr val="C0C0C0"/>
                  </a:outerShdw>
                </a:effectLst>
                <a:latin typeface="Cambria" pitchFamily="18" charset="0"/>
              </a:rPr>
              <a:t>Т</a:t>
            </a:r>
            <a:r>
              <a:rPr lang="ru-RU" sz="2400" b="1" dirty="0" smtClean="0">
                <a:solidFill>
                  <a:srgbClr val="002060"/>
                </a:solidFill>
                <a:latin typeface="Cambria" pitchFamily="18" charset="0"/>
              </a:rPr>
              <a:t>ворческая</a:t>
            </a:r>
            <a:r>
              <a:rPr lang="en-GB" sz="2400" b="1" dirty="0" smtClean="0">
                <a:solidFill>
                  <a:srgbClr val="002060"/>
                </a:solidFill>
                <a:latin typeface="Cambria" pitchFamily="18" charset="0"/>
              </a:rPr>
              <a:t>:</a:t>
            </a:r>
          </a:p>
          <a:p>
            <a:pPr marL="177800" indent="-165100" algn="ctr" eaLnBrk="1" hangingPunct="1">
              <a:buFontTx/>
              <a:buNone/>
              <a:tabLst>
                <a:tab pos="2119313" algn="l"/>
              </a:tabLst>
              <a:defRPr/>
            </a:pPr>
            <a:r>
              <a:rPr lang="en-GB" sz="2400" b="1" dirty="0" smtClean="0">
                <a:solidFill>
                  <a:srgbClr val="002060"/>
                </a:solidFill>
                <a:latin typeface="Cambria" pitchFamily="18" charset="0"/>
              </a:rPr>
              <a:t> </a:t>
            </a:r>
            <a:r>
              <a:rPr lang="ru-RU" sz="2400" b="1" dirty="0" smtClean="0">
                <a:solidFill>
                  <a:srgbClr val="8E0000"/>
                </a:solidFill>
                <a:latin typeface="Cambria" pitchFamily="18" charset="0"/>
              </a:rPr>
              <a:t>Развитие самовыражения и        детского  воображения </a:t>
            </a:r>
            <a:endParaRPr lang="el-GR" sz="2400" b="1" dirty="0" smtClean="0">
              <a:solidFill>
                <a:srgbClr val="8E0000"/>
              </a:solidFill>
              <a:latin typeface="Cambria" pitchFamily="18" charset="0"/>
            </a:endParaRPr>
          </a:p>
        </p:txBody>
      </p:sp>
      <p:pic>
        <p:nvPicPr>
          <p:cNvPr id="28676" name="Picture 4" descr="HHEARTS1ss-53_6405 copy"/>
          <p:cNvPicPr>
            <a:picLocks noChangeAspect="1" noChangeArrowheads="1"/>
          </p:cNvPicPr>
          <p:nvPr/>
        </p:nvPicPr>
        <p:blipFill>
          <a:blip r:embed="rId3" cstate="print"/>
          <a:srcRect l="4236" t="3937" r="4802" b="4103"/>
          <a:stretch>
            <a:fillRect/>
          </a:stretch>
        </p:blipFill>
        <p:spPr bwMode="auto">
          <a:xfrm>
            <a:off x="0" y="1700808"/>
            <a:ext cx="4811713" cy="3914775"/>
          </a:xfrm>
          <a:prstGeom prst="rect">
            <a:avLst/>
          </a:prstGeom>
          <a:noFill/>
          <a:ln w="9525">
            <a:noFill/>
            <a:miter lim="800000"/>
            <a:headEnd/>
            <a:tailEnd/>
          </a:ln>
        </p:spPr>
      </p:pic>
      <p:pic>
        <p:nvPicPr>
          <p:cNvPr id="28677" name="Picture 5" descr="HHEARTS1ss-53_6406-1"/>
          <p:cNvPicPr>
            <a:picLocks noChangeAspect="1" noChangeArrowheads="1"/>
          </p:cNvPicPr>
          <p:nvPr/>
        </p:nvPicPr>
        <p:blipFill>
          <a:blip r:embed="rId4" cstate="print"/>
          <a:srcRect/>
          <a:stretch>
            <a:fillRect/>
          </a:stretch>
        </p:blipFill>
        <p:spPr bwMode="auto">
          <a:xfrm>
            <a:off x="4500563" y="4889500"/>
            <a:ext cx="4608512" cy="1347788"/>
          </a:xfrm>
          <a:prstGeom prst="rect">
            <a:avLst/>
          </a:prstGeom>
          <a:noFill/>
          <a:ln w="9525">
            <a:noFill/>
            <a:miter lim="800000"/>
            <a:headEnd/>
            <a:tailEnd/>
          </a:ln>
        </p:spPr>
      </p:pic>
      <p:sp>
        <p:nvSpPr>
          <p:cNvPr id="15365" name="Text Box 6"/>
          <p:cNvSpPr txBox="1">
            <a:spLocks noChangeArrowheads="1"/>
          </p:cNvSpPr>
          <p:nvPr/>
        </p:nvSpPr>
        <p:spPr bwMode="auto">
          <a:xfrm>
            <a:off x="4787900" y="1989138"/>
            <a:ext cx="3998913" cy="461962"/>
          </a:xfrm>
          <a:prstGeom prst="rect">
            <a:avLst/>
          </a:prstGeom>
          <a:noFill/>
          <a:ln w="9525">
            <a:noFill/>
            <a:miter lim="800000"/>
            <a:headEnd/>
            <a:tailEnd/>
          </a:ln>
        </p:spPr>
        <p:txBody>
          <a:bodyPr>
            <a:spAutoFit/>
          </a:bodyPr>
          <a:lstStyle/>
          <a:p>
            <a:pPr>
              <a:spcBef>
                <a:spcPct val="50000"/>
              </a:spcBef>
              <a:defRPr/>
            </a:pPr>
            <a:r>
              <a:rPr lang="ru-RU" sz="2400" dirty="0">
                <a:solidFill>
                  <a:srgbClr val="002060"/>
                </a:solidFill>
                <a:latin typeface="Cambria" pitchFamily="18" charset="0"/>
              </a:rPr>
              <a:t>С помощью поделок</a:t>
            </a:r>
            <a:endParaRPr lang="el-GR" sz="2400" dirty="0">
              <a:solidFill>
                <a:srgbClr val="002060"/>
              </a:solidFill>
              <a:latin typeface="Cambria"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75">
                                            <p:txEl>
                                              <p:pRg st="1" end="1"/>
                                            </p:txEl>
                                          </p:spTgt>
                                        </p:tgtEl>
                                        <p:attrNameLst>
                                          <p:attrName>style.visibility</p:attrName>
                                        </p:attrNameLst>
                                      </p:cBhvr>
                                      <p:to>
                                        <p:strVal val="visible"/>
                                      </p:to>
                                    </p:set>
                                  </p:childTnLst>
                                </p:cTn>
                              </p:par>
                              <p:par>
                                <p:cTn id="9" presetID="2" presetClass="entr" presetSubtype="8" fill="hold" nodeType="withEffect">
                                  <p:stCondLst>
                                    <p:cond delay="0"/>
                                  </p:stCondLst>
                                  <p:childTnLst>
                                    <p:set>
                                      <p:cBhvr>
                                        <p:cTn id="10" dur="1" fill="hold">
                                          <p:stCondLst>
                                            <p:cond delay="0"/>
                                          </p:stCondLst>
                                        </p:cTn>
                                        <p:tgtEl>
                                          <p:spTgt spid="28676"/>
                                        </p:tgtEl>
                                        <p:attrNameLst>
                                          <p:attrName>style.visibility</p:attrName>
                                        </p:attrNameLst>
                                      </p:cBhvr>
                                      <p:to>
                                        <p:strVal val="visible"/>
                                      </p:to>
                                    </p:set>
                                    <p:anim calcmode="lin" valueType="num">
                                      <p:cBhvr additive="base">
                                        <p:cTn id="11" dur="500" fill="hold"/>
                                        <p:tgtEl>
                                          <p:spTgt spid="28676"/>
                                        </p:tgtEl>
                                        <p:attrNameLst>
                                          <p:attrName>ppt_x</p:attrName>
                                        </p:attrNameLst>
                                      </p:cBhvr>
                                      <p:tavLst>
                                        <p:tav tm="0">
                                          <p:val>
                                            <p:strVal val="0-#ppt_w/2"/>
                                          </p:val>
                                        </p:tav>
                                        <p:tav tm="100000">
                                          <p:val>
                                            <p:strVal val="#ppt_x"/>
                                          </p:val>
                                        </p:tav>
                                      </p:tavLst>
                                    </p:anim>
                                    <p:anim calcmode="lin" valueType="num">
                                      <p:cBhvr additive="base">
                                        <p:cTn id="12" dur="500" fill="hold"/>
                                        <p:tgtEl>
                                          <p:spTgt spid="286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28677"/>
                                        </p:tgtEl>
                                        <p:attrNameLst>
                                          <p:attrName>style.visibility</p:attrName>
                                        </p:attrNameLst>
                                      </p:cBhvr>
                                      <p:to>
                                        <p:strVal val="visible"/>
                                      </p:to>
                                    </p:set>
                                    <p:anim calcmode="lin" valueType="num">
                                      <p:cBhvr>
                                        <p:cTn id="16" dur="500" fill="hold"/>
                                        <p:tgtEl>
                                          <p:spTgt spid="28677"/>
                                        </p:tgtEl>
                                        <p:attrNameLst>
                                          <p:attrName>ppt_w</p:attrName>
                                        </p:attrNameLst>
                                      </p:cBhvr>
                                      <p:tavLst>
                                        <p:tav tm="0">
                                          <p:val>
                                            <p:fltVal val="0"/>
                                          </p:val>
                                        </p:tav>
                                        <p:tav tm="100000">
                                          <p:val>
                                            <p:strVal val="#ppt_w"/>
                                          </p:val>
                                        </p:tav>
                                      </p:tavLst>
                                    </p:anim>
                                    <p:anim calcmode="lin" valueType="num">
                                      <p:cBhvr>
                                        <p:cTn id="17" dur="500" fill="hold"/>
                                        <p:tgtEl>
                                          <p:spTgt spid="286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bwMode="auto">
          <a:xfrm>
            <a:off x="827584" y="404664"/>
            <a:ext cx="7772400" cy="1404764"/>
          </a:xfrm>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177800" indent="-165100" algn="ctr" eaLnBrk="1" hangingPunct="1">
              <a:buFontTx/>
              <a:buNone/>
              <a:tabLst>
                <a:tab pos="2119313" algn="l"/>
              </a:tabLst>
              <a:defRPr/>
            </a:pPr>
            <a:r>
              <a:rPr lang="ru-RU" sz="2400" b="1" dirty="0" smtClean="0">
                <a:solidFill>
                  <a:srgbClr val="8E0000"/>
                </a:solidFill>
                <a:effectLst>
                  <a:outerShdw blurRad="38100" dist="38100" dir="2700000" algn="tl">
                    <a:srgbClr val="C0C0C0"/>
                  </a:outerShdw>
                </a:effectLst>
                <a:latin typeface="Cambria" pitchFamily="18" charset="0"/>
              </a:rPr>
              <a:t>      Э</a:t>
            </a:r>
            <a:r>
              <a:rPr lang="ru-RU" sz="2400" b="1" dirty="0" smtClean="0">
                <a:solidFill>
                  <a:srgbClr val="8E0000"/>
                </a:solidFill>
                <a:latin typeface="Cambria" pitchFamily="18" charset="0"/>
              </a:rPr>
              <a:t>моции</a:t>
            </a:r>
            <a:r>
              <a:rPr lang="en-GB" sz="2400" dirty="0" smtClean="0">
                <a:solidFill>
                  <a:srgbClr val="8E0000"/>
                </a:solidFill>
                <a:latin typeface="Cambria" pitchFamily="18" charset="0"/>
              </a:rPr>
              <a:t>: </a:t>
            </a:r>
          </a:p>
          <a:p>
            <a:pPr marL="177800" indent="-165100" algn="ctr" eaLnBrk="1" hangingPunct="1">
              <a:buFontTx/>
              <a:buNone/>
              <a:tabLst>
                <a:tab pos="2119313" algn="l"/>
              </a:tabLst>
              <a:defRPr/>
            </a:pPr>
            <a:r>
              <a:rPr lang="ru-RU" sz="2400" b="1" dirty="0" smtClean="0">
                <a:solidFill>
                  <a:srgbClr val="002060"/>
                </a:solidFill>
                <a:latin typeface="Cambria" pitchFamily="18" charset="0"/>
              </a:rPr>
              <a:t>Развитие осознания самого себя, уверенности в себе</a:t>
            </a:r>
            <a:r>
              <a:rPr lang="en-GB" sz="2400" b="1" dirty="0" smtClean="0">
                <a:solidFill>
                  <a:srgbClr val="002060"/>
                </a:solidFill>
                <a:latin typeface="Cambria" pitchFamily="18" charset="0"/>
              </a:rPr>
              <a:t>, </a:t>
            </a:r>
            <a:r>
              <a:rPr lang="ru-RU" sz="2400" b="1" dirty="0" smtClean="0">
                <a:solidFill>
                  <a:srgbClr val="002060"/>
                </a:solidFill>
                <a:latin typeface="Cambria" pitchFamily="18" charset="0"/>
              </a:rPr>
              <a:t>умения различать свои чувства и управлять эмоциями</a:t>
            </a:r>
            <a:endParaRPr lang="en-US" sz="2400" b="1" dirty="0" smtClean="0">
              <a:solidFill>
                <a:srgbClr val="002060"/>
              </a:solidFill>
              <a:latin typeface="Cambria" pitchFamily="18" charset="0"/>
            </a:endParaRPr>
          </a:p>
        </p:txBody>
      </p:sp>
      <p:sp>
        <p:nvSpPr>
          <p:cNvPr id="32772" name="Text Box 4"/>
          <p:cNvSpPr txBox="1">
            <a:spLocks noChangeArrowheads="1"/>
          </p:cNvSpPr>
          <p:nvPr/>
        </p:nvSpPr>
        <p:spPr bwMode="auto">
          <a:xfrm>
            <a:off x="0" y="4387850"/>
            <a:ext cx="4284663" cy="400050"/>
          </a:xfrm>
          <a:prstGeom prst="rect">
            <a:avLst/>
          </a:prstGeom>
          <a:noFill/>
          <a:ln w="9525">
            <a:noFill/>
            <a:miter lim="800000"/>
            <a:headEnd/>
            <a:tailEnd/>
          </a:ln>
        </p:spPr>
        <p:txBody>
          <a:bodyPr>
            <a:spAutoFit/>
          </a:bodyPr>
          <a:lstStyle/>
          <a:p>
            <a:pPr>
              <a:spcBef>
                <a:spcPct val="50000"/>
              </a:spcBef>
            </a:pPr>
            <a:r>
              <a:rPr lang="ru-RU" sz="2000">
                <a:solidFill>
                  <a:srgbClr val="000099"/>
                </a:solidFill>
                <a:latin typeface="Bookman Old Style" pitchFamily="18" charset="0"/>
              </a:rPr>
              <a:t>Умение управлять эмоциями</a:t>
            </a:r>
            <a:endParaRPr lang="el-GR" sz="2000">
              <a:solidFill>
                <a:srgbClr val="000099"/>
              </a:solidFill>
              <a:latin typeface="Bookman Old Style" pitchFamily="18" charset="0"/>
            </a:endParaRPr>
          </a:p>
        </p:txBody>
      </p:sp>
      <p:pic>
        <p:nvPicPr>
          <p:cNvPr id="32773" name="Picture 5" descr="HHEARTS1ss-05_1610 copy"/>
          <p:cNvPicPr>
            <a:picLocks noChangeAspect="1" noChangeArrowheads="1"/>
          </p:cNvPicPr>
          <p:nvPr/>
        </p:nvPicPr>
        <p:blipFill>
          <a:blip r:embed="rId4" cstate="print"/>
          <a:srcRect/>
          <a:stretch>
            <a:fillRect/>
          </a:stretch>
        </p:blipFill>
        <p:spPr bwMode="auto">
          <a:xfrm>
            <a:off x="3059113" y="1911350"/>
            <a:ext cx="2922587" cy="2381250"/>
          </a:xfrm>
          <a:prstGeom prst="rect">
            <a:avLst/>
          </a:prstGeom>
          <a:noFill/>
          <a:ln w="9525">
            <a:noFill/>
            <a:miter lim="800000"/>
            <a:headEnd/>
            <a:tailEnd/>
          </a:ln>
        </p:spPr>
      </p:pic>
      <p:pic>
        <p:nvPicPr>
          <p:cNvPr id="32774" name="Picture 6" descr="HHEARTS1ss-05_1611 copy"/>
          <p:cNvPicPr>
            <a:picLocks noChangeAspect="1" noChangeArrowheads="1"/>
          </p:cNvPicPr>
          <p:nvPr/>
        </p:nvPicPr>
        <p:blipFill>
          <a:blip r:embed="rId5" cstate="print"/>
          <a:srcRect/>
          <a:stretch>
            <a:fillRect/>
          </a:stretch>
        </p:blipFill>
        <p:spPr bwMode="auto">
          <a:xfrm>
            <a:off x="6113463" y="1911350"/>
            <a:ext cx="2922587" cy="2381250"/>
          </a:xfrm>
          <a:prstGeom prst="rect">
            <a:avLst/>
          </a:prstGeom>
          <a:noFill/>
          <a:ln w="9525">
            <a:noFill/>
            <a:miter lim="800000"/>
            <a:headEnd/>
            <a:tailEnd/>
          </a:ln>
        </p:spPr>
      </p:pic>
      <p:pic>
        <p:nvPicPr>
          <p:cNvPr id="32775" name="Picture 7" descr="HHEARTS1ss-05_1609 copy"/>
          <p:cNvPicPr>
            <a:picLocks noChangeAspect="1" noChangeArrowheads="1"/>
          </p:cNvPicPr>
          <p:nvPr/>
        </p:nvPicPr>
        <p:blipFill>
          <a:blip r:embed="rId6" cstate="print"/>
          <a:srcRect/>
          <a:stretch>
            <a:fillRect/>
          </a:stretch>
        </p:blipFill>
        <p:spPr bwMode="auto">
          <a:xfrm>
            <a:off x="0" y="1911350"/>
            <a:ext cx="2922588" cy="2381250"/>
          </a:xfrm>
          <a:prstGeom prst="rect">
            <a:avLst/>
          </a:prstGeom>
          <a:noFill/>
          <a:ln w="9525">
            <a:noFill/>
            <a:miter lim="800000"/>
            <a:headEnd/>
            <a:tailEnd/>
          </a:ln>
        </p:spPr>
      </p:pic>
      <p:pic>
        <p:nvPicPr>
          <p:cNvPr id="32776" name="Picture 8" descr="HHEARTS1ss-05_1612-1"/>
          <p:cNvPicPr>
            <a:picLocks noChangeAspect="1" noChangeArrowheads="1"/>
          </p:cNvPicPr>
          <p:nvPr/>
        </p:nvPicPr>
        <p:blipFill>
          <a:blip r:embed="rId7" cstate="print"/>
          <a:srcRect/>
          <a:stretch>
            <a:fillRect/>
          </a:stretch>
        </p:blipFill>
        <p:spPr bwMode="auto">
          <a:xfrm>
            <a:off x="4381500" y="3489325"/>
            <a:ext cx="2135188" cy="2963863"/>
          </a:xfrm>
          <a:prstGeom prst="rect">
            <a:avLst/>
          </a:prstGeom>
          <a:noFill/>
          <a:ln w="9525">
            <a:noFill/>
            <a:miter lim="800000"/>
            <a:headEnd/>
            <a:tailEnd/>
          </a:ln>
        </p:spPr>
      </p:pic>
      <p:pic>
        <p:nvPicPr>
          <p:cNvPr id="32777" name="14 Track 14.mp3">
            <a:hlinkClick r:id="" action="ppaction://media"/>
          </p:cNvPr>
          <p:cNvPicPr>
            <a:picLocks noRot="1" noChangeAspect="1" noChangeArrowheads="1"/>
          </p:cNvPicPr>
          <p:nvPr>
            <a:audioFile r:link="rId1"/>
          </p:nvPr>
        </p:nvPicPr>
        <p:blipFill>
          <a:blip r:embed="rId8" cstate="print"/>
          <a:srcRect/>
          <a:stretch>
            <a:fillRect/>
          </a:stretch>
        </p:blipFill>
        <p:spPr bwMode="auto">
          <a:xfrm>
            <a:off x="6948488" y="449262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p:cTn id="7" dur="500" fill="hold"/>
                                        <p:tgtEl>
                                          <p:spTgt spid="3277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77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2770">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 calcmode="lin" valueType="num">
                                      <p:cBhvr>
                                        <p:cTn id="12" dur="500" fill="hold"/>
                                        <p:tgtEl>
                                          <p:spTgt spid="3277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2770">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2770">
                                            <p:txEl>
                                              <p:pRg st="1" end="1"/>
                                            </p:txEl>
                                          </p:spTgt>
                                        </p:tgtEl>
                                      </p:cBhvr>
                                    </p:animEffect>
                                  </p:childTnLst>
                                </p:cTn>
                              </p:par>
                              <p:par>
                                <p:cTn id="15" presetID="2" presetClass="entr" presetSubtype="8" fill="hold" nodeType="withEffect">
                                  <p:stCondLst>
                                    <p:cond delay="0"/>
                                  </p:stCondLst>
                                  <p:childTnLst>
                                    <p:set>
                                      <p:cBhvr>
                                        <p:cTn id="16" dur="1" fill="hold">
                                          <p:stCondLst>
                                            <p:cond delay="0"/>
                                          </p:stCondLst>
                                        </p:cTn>
                                        <p:tgtEl>
                                          <p:spTgt spid="32775"/>
                                        </p:tgtEl>
                                        <p:attrNameLst>
                                          <p:attrName>style.visibility</p:attrName>
                                        </p:attrNameLst>
                                      </p:cBhvr>
                                      <p:to>
                                        <p:strVal val="visible"/>
                                      </p:to>
                                    </p:set>
                                    <p:anim calcmode="lin" valueType="num">
                                      <p:cBhvr additive="base">
                                        <p:cTn id="17" dur="500" fill="hold"/>
                                        <p:tgtEl>
                                          <p:spTgt spid="32775"/>
                                        </p:tgtEl>
                                        <p:attrNameLst>
                                          <p:attrName>ppt_x</p:attrName>
                                        </p:attrNameLst>
                                      </p:cBhvr>
                                      <p:tavLst>
                                        <p:tav tm="0">
                                          <p:val>
                                            <p:strVal val="0-#ppt_w/2"/>
                                          </p:val>
                                        </p:tav>
                                        <p:tav tm="100000">
                                          <p:val>
                                            <p:strVal val="#ppt_x"/>
                                          </p:val>
                                        </p:tav>
                                      </p:tavLst>
                                    </p:anim>
                                    <p:anim calcmode="lin" valueType="num">
                                      <p:cBhvr additive="base">
                                        <p:cTn id="18" dur="500" fill="hold"/>
                                        <p:tgtEl>
                                          <p:spTgt spid="3277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2773"/>
                                        </p:tgtEl>
                                        <p:attrNameLst>
                                          <p:attrName>style.visibility</p:attrName>
                                        </p:attrNameLst>
                                      </p:cBhvr>
                                      <p:to>
                                        <p:strVal val="visible"/>
                                      </p:to>
                                    </p:set>
                                    <p:anim calcmode="lin" valueType="num">
                                      <p:cBhvr additive="base">
                                        <p:cTn id="21" dur="500" fill="hold"/>
                                        <p:tgtEl>
                                          <p:spTgt spid="32773"/>
                                        </p:tgtEl>
                                        <p:attrNameLst>
                                          <p:attrName>ppt_x</p:attrName>
                                        </p:attrNameLst>
                                      </p:cBhvr>
                                      <p:tavLst>
                                        <p:tav tm="0">
                                          <p:val>
                                            <p:strVal val="0-#ppt_w/2"/>
                                          </p:val>
                                        </p:tav>
                                        <p:tav tm="100000">
                                          <p:val>
                                            <p:strVal val="#ppt_x"/>
                                          </p:val>
                                        </p:tav>
                                      </p:tavLst>
                                    </p:anim>
                                    <p:anim calcmode="lin" valueType="num">
                                      <p:cBhvr additive="base">
                                        <p:cTn id="22" dur="500" fill="hold"/>
                                        <p:tgtEl>
                                          <p:spTgt spid="3277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2774"/>
                                        </p:tgtEl>
                                        <p:attrNameLst>
                                          <p:attrName>style.visibility</p:attrName>
                                        </p:attrNameLst>
                                      </p:cBhvr>
                                      <p:to>
                                        <p:strVal val="visible"/>
                                      </p:to>
                                    </p:set>
                                    <p:anim calcmode="lin" valueType="num">
                                      <p:cBhvr additive="base">
                                        <p:cTn id="25" dur="500" fill="hold"/>
                                        <p:tgtEl>
                                          <p:spTgt spid="32774"/>
                                        </p:tgtEl>
                                        <p:attrNameLst>
                                          <p:attrName>ppt_x</p:attrName>
                                        </p:attrNameLst>
                                      </p:cBhvr>
                                      <p:tavLst>
                                        <p:tav tm="0">
                                          <p:val>
                                            <p:strVal val="0-#ppt_w/2"/>
                                          </p:val>
                                        </p:tav>
                                        <p:tav tm="100000">
                                          <p:val>
                                            <p:strVal val="#ppt_x"/>
                                          </p:val>
                                        </p:tav>
                                      </p:tavLst>
                                    </p:anim>
                                    <p:anim calcmode="lin" valueType="num">
                                      <p:cBhvr additive="base">
                                        <p:cTn id="26" dur="500" fill="hold"/>
                                        <p:tgtEl>
                                          <p:spTgt spid="32774"/>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32776"/>
                                        </p:tgtEl>
                                        <p:attrNameLst>
                                          <p:attrName>style.visibility</p:attrName>
                                        </p:attrNameLst>
                                      </p:cBhvr>
                                      <p:to>
                                        <p:strVal val="visible"/>
                                      </p:to>
                                    </p:set>
                                    <p:animEffect transition="in" filter="wipe(up)">
                                      <p:cBhvr>
                                        <p:cTn id="30" dur="500"/>
                                        <p:tgtEl>
                                          <p:spTgt spid="32776"/>
                                        </p:tgtEl>
                                      </p:cBhvr>
                                    </p:animEffect>
                                  </p:childTnLst>
                                </p:cTn>
                              </p:par>
                              <p:par>
                                <p:cTn id="31" presetID="27" presetClass="entr" presetSubtype="0" fill="hold" grpId="0" nodeType="withEffect">
                                  <p:stCondLst>
                                    <p:cond delay="0"/>
                                  </p:stCondLst>
                                  <p:iterate type="lt">
                                    <p:tmPct val="50000"/>
                                  </p:iterate>
                                  <p:childTnLst>
                                    <p:set>
                                      <p:cBhvr>
                                        <p:cTn id="32" dur="1" fill="hold">
                                          <p:stCondLst>
                                            <p:cond delay="0"/>
                                          </p:stCondLst>
                                        </p:cTn>
                                        <p:tgtEl>
                                          <p:spTgt spid="32772"/>
                                        </p:tgtEl>
                                        <p:attrNameLst>
                                          <p:attrName>style.visibility</p:attrName>
                                        </p:attrNameLst>
                                      </p:cBhvr>
                                      <p:to>
                                        <p:strVal val="visible"/>
                                      </p:to>
                                    </p:set>
                                    <p:anim calcmode="discrete" valueType="clr">
                                      <p:cBhvr override="childStyle">
                                        <p:cTn id="33" dur="80"/>
                                        <p:tgtEl>
                                          <p:spTgt spid="32772"/>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2772"/>
                                        </p:tgtEl>
                                        <p:attrNameLst>
                                          <p:attrName>fillcolor</p:attrName>
                                        </p:attrNameLst>
                                      </p:cBhvr>
                                      <p:tavLst>
                                        <p:tav tm="0">
                                          <p:val>
                                            <p:clrVal>
                                              <a:schemeClr val="accent2"/>
                                            </p:clrVal>
                                          </p:val>
                                        </p:tav>
                                        <p:tav tm="50000">
                                          <p:val>
                                            <p:clrVal>
                                              <a:schemeClr val="hlink"/>
                                            </p:clrVal>
                                          </p:val>
                                        </p:tav>
                                      </p:tavLst>
                                    </p:anim>
                                    <p:set>
                                      <p:cBhvr>
                                        <p:cTn id="35" dur="80"/>
                                        <p:tgtEl>
                                          <p:spTgt spid="32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32777"/>
                    </p:tgtEl>
                  </p:cond>
                </p:stCondLst>
                <p:endSync evt="end" delay="0">
                  <p:rtn val="all"/>
                </p:endSync>
                <p:childTnLst>
                  <p:par>
                    <p:cTn id="37" fill="hold">
                      <p:stCondLst>
                        <p:cond delay="0"/>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157587" fill="hold"/>
                                        <p:tgtEl>
                                          <p:spTgt spid="32777"/>
                                        </p:tgtEl>
                                      </p:cBhvr>
                                    </p:cmd>
                                  </p:childTnLst>
                                </p:cTn>
                              </p:par>
                            </p:childTnLst>
                          </p:cTn>
                        </p:par>
                      </p:childTnLst>
                    </p:cTn>
                  </p:par>
                </p:childTnLst>
              </p:cTn>
              <p:nextCondLst>
                <p:cond evt="onClick" delay="0">
                  <p:tgtEl>
                    <p:spTgt spid="32777"/>
                  </p:tgtEl>
                </p:cond>
              </p:nextCondLst>
            </p:seq>
            <p:audio>
              <p:cMediaNode vol="100000">
                <p:cTn id="41" fill="hold" display="0">
                  <p:stCondLst>
                    <p:cond delay="indefinite"/>
                  </p:stCondLst>
                  <p:endCondLst>
                    <p:cond evt="onNext" delay="0">
                      <p:tgtEl>
                        <p:sldTgt/>
                      </p:tgtEl>
                    </p:cond>
                    <p:cond evt="onPrev" delay="0">
                      <p:tgtEl>
                        <p:sldTgt/>
                      </p:tgtEl>
                    </p:cond>
                    <p:cond evt="onStopAudio" delay="0">
                      <p:tgtEl>
                        <p:sldTgt/>
                      </p:tgtEl>
                    </p:cond>
                  </p:endCondLst>
                </p:cTn>
                <p:tgtEl>
                  <p:spTgt spid="32777"/>
                </p:tgtEl>
              </p:cMediaNode>
            </p:audio>
          </p:childTnLst>
        </p:cTn>
      </p:par>
    </p:tnLst>
    <p:bldLst>
      <p:bldP spid="32770" grpId="0" build="p"/>
      <p:bldP spid="327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893763" y="142875"/>
            <a:ext cx="7358062" cy="1473200"/>
          </a:xfrm>
        </p:spPr>
        <p:txBody>
          <a:bodyPr/>
          <a:lstStyle/>
          <a:p>
            <a:pPr>
              <a:defRPr/>
            </a:pPr>
            <a:r>
              <a:rPr lang="ru-RU" sz="2800" b="1" dirty="0">
                <a:solidFill>
                  <a:schemeClr val="accent2">
                    <a:lumMod val="75000"/>
                  </a:schemeClr>
                </a:solidFill>
                <a:latin typeface="Cambria" pitchFamily="18" charset="0"/>
              </a:rPr>
              <a:t>Выстраивание </a:t>
            </a:r>
            <a:r>
              <a:rPr lang="ru-RU" sz="2800" b="1" dirty="0" smtClean="0">
                <a:solidFill>
                  <a:schemeClr val="accent2">
                    <a:lumMod val="75000"/>
                  </a:schemeClr>
                </a:solidFill>
                <a:latin typeface="Cambria" pitchFamily="18" charset="0"/>
              </a:rPr>
              <a:t>коммуникации детей сегодня </a:t>
            </a:r>
            <a:endParaRPr lang="ru-RU" sz="2800" b="1" dirty="0">
              <a:solidFill>
                <a:schemeClr val="accent2">
                  <a:lumMod val="75000"/>
                </a:schemeClr>
              </a:solidFill>
              <a:latin typeface="Cambria" pitchFamily="18" charset="0"/>
            </a:endParaRPr>
          </a:p>
        </p:txBody>
      </p:sp>
      <p:grpSp>
        <p:nvGrpSpPr>
          <p:cNvPr id="5123" name="Group 2"/>
          <p:cNvGrpSpPr>
            <a:grpSpLocks/>
          </p:cNvGrpSpPr>
          <p:nvPr/>
        </p:nvGrpSpPr>
        <p:grpSpPr bwMode="auto">
          <a:xfrm>
            <a:off x="3808413" y="1531938"/>
            <a:ext cx="4776787" cy="4848225"/>
            <a:chOff x="0" y="0"/>
            <a:chExt cx="535" cy="543"/>
          </a:xfrm>
        </p:grpSpPr>
        <p:pic>
          <p:nvPicPr>
            <p:cNvPr id="5128" name="Picture 3" descr="asset.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535" cy="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5129" name="Picture 4"/>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 y="-5"/>
              <a:ext cx="545" cy="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rnd">
                  <a:solidFill>
                    <a:srgbClr val="000000"/>
                  </a:solidFill>
                  <a:round/>
                  <a:headEnd/>
                  <a:tailEnd/>
                </a14:hiddenLine>
              </a:ext>
            </a:extLst>
          </p:spPr>
        </p:pic>
      </p:grpSp>
      <p:pic>
        <p:nvPicPr>
          <p:cNvPr id="5124" name="Picture 5"/>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8834889">
            <a:off x="4217988" y="4344988"/>
            <a:ext cx="18161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rnd">
                <a:solidFill>
                  <a:srgbClr val="000000"/>
                </a:solidFill>
                <a:round/>
                <a:headEnd/>
                <a:tailEnd/>
              </a14:hiddenLine>
            </a:ext>
          </a:extLst>
        </p:spPr>
      </p:pic>
      <p:sp>
        <p:nvSpPr>
          <p:cNvPr id="5125" name="AutoShape 6"/>
          <p:cNvSpPr>
            <a:spLocks/>
          </p:cNvSpPr>
          <p:nvPr/>
        </p:nvSpPr>
        <p:spPr bwMode="auto">
          <a:xfrm>
            <a:off x="395288" y="2133600"/>
            <a:ext cx="3268662" cy="3375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0"/>
                <a:headEnd/>
                <a:tailEnd/>
              </a14:hiddenLine>
            </a:ext>
          </a:extLst>
        </p:spPr>
        <p:txBody>
          <a:bodyPr lIns="35717" tIns="35717" rIns="35717" bIns="35717" anchor="ctr"/>
          <a:lstStyle/>
          <a:p>
            <a:r>
              <a:rPr lang="ru-RU" dirty="0">
                <a:solidFill>
                  <a:srgbClr val="002060"/>
                </a:solidFill>
                <a:latin typeface="Cambria" pitchFamily="18" charset="0"/>
              </a:rPr>
              <a:t>"В ХХ веке ребенок развивался в условиях малого социума (семьи, </a:t>
            </a:r>
            <a:r>
              <a:rPr lang="ru-RU" dirty="0" err="1">
                <a:solidFill>
                  <a:srgbClr val="002060"/>
                </a:solidFill>
                <a:latin typeface="Cambria" pitchFamily="18" charset="0"/>
              </a:rPr>
              <a:t>дворовои</a:t>
            </a:r>
            <a:r>
              <a:rPr lang="ru-RU" dirty="0">
                <a:solidFill>
                  <a:srgbClr val="002060"/>
                </a:solidFill>
                <a:latin typeface="Cambria" pitchFamily="18" charset="0"/>
              </a:rPr>
              <a:t>̆ компании, </a:t>
            </a:r>
            <a:r>
              <a:rPr lang="ru-RU" dirty="0" err="1">
                <a:solidFill>
                  <a:srgbClr val="002060"/>
                </a:solidFill>
                <a:latin typeface="Cambria" pitchFamily="18" charset="0"/>
              </a:rPr>
              <a:t>пионерскои</a:t>
            </a:r>
            <a:r>
              <a:rPr lang="ru-RU" dirty="0">
                <a:solidFill>
                  <a:srgbClr val="002060"/>
                </a:solidFill>
                <a:latin typeface="Cambria" pitchFamily="18" charset="0"/>
              </a:rPr>
              <a:t>̆ организации) с </a:t>
            </a:r>
            <a:r>
              <a:rPr lang="ru-RU" dirty="0" err="1">
                <a:solidFill>
                  <a:srgbClr val="002060"/>
                </a:solidFill>
                <a:latin typeface="Cambria" pitchFamily="18" charset="0"/>
              </a:rPr>
              <a:t>четкои</a:t>
            </a:r>
            <a:r>
              <a:rPr lang="ru-RU" dirty="0">
                <a:solidFill>
                  <a:srgbClr val="002060"/>
                </a:solidFill>
                <a:latin typeface="Cambria" pitchFamily="18" charset="0"/>
              </a:rPr>
              <a:t>̆ </a:t>
            </a:r>
            <a:r>
              <a:rPr lang="ru-RU" dirty="0" err="1">
                <a:solidFill>
                  <a:srgbClr val="002060"/>
                </a:solidFill>
                <a:latin typeface="Cambria" pitchFamily="18" charset="0"/>
              </a:rPr>
              <a:t>привязкои</a:t>
            </a:r>
            <a:r>
              <a:rPr lang="ru-RU" dirty="0">
                <a:solidFill>
                  <a:srgbClr val="002060"/>
                </a:solidFill>
                <a:latin typeface="Cambria" pitchFamily="18" charset="0"/>
              </a:rPr>
              <a:t>̆ к конкретному взрослому. Сегодня ребенок поставлен в ситуацию разорванных </a:t>
            </a:r>
            <a:r>
              <a:rPr lang="ru-RU" dirty="0" err="1">
                <a:solidFill>
                  <a:srgbClr val="002060"/>
                </a:solidFill>
                <a:latin typeface="Cambria" pitchFamily="18" charset="0"/>
              </a:rPr>
              <a:t>связеи</a:t>
            </a:r>
            <a:r>
              <a:rPr lang="ru-RU" dirty="0">
                <a:solidFill>
                  <a:srgbClr val="002060"/>
                </a:solidFill>
                <a:latin typeface="Cambria" pitchFamily="18" charset="0"/>
              </a:rPr>
              <a:t>̆ и хаотичного потока информации без структурно-логических </a:t>
            </a:r>
            <a:r>
              <a:rPr lang="ru-RU" dirty="0" err="1">
                <a:solidFill>
                  <a:srgbClr val="002060"/>
                </a:solidFill>
                <a:latin typeface="Cambria" pitchFamily="18" charset="0"/>
              </a:rPr>
              <a:t>связеи</a:t>
            </a:r>
            <a:r>
              <a:rPr lang="ru-RU" dirty="0">
                <a:solidFill>
                  <a:srgbClr val="002060"/>
                </a:solidFill>
                <a:latin typeface="Cambria" pitchFamily="18" charset="0"/>
              </a:rPr>
              <a:t>̆</a:t>
            </a:r>
            <a:r>
              <a:rPr lang="ru-RU" dirty="0" smtClean="0">
                <a:solidFill>
                  <a:srgbClr val="002060"/>
                </a:solidFill>
                <a:latin typeface="Cambria" pitchFamily="18" charset="0"/>
              </a:rPr>
              <a:t>"</a:t>
            </a:r>
            <a:endParaRPr lang="ru-RU" dirty="0">
              <a:solidFill>
                <a:srgbClr val="002060"/>
              </a:solidFill>
              <a:latin typeface="Cambria" pitchFamily="18" charset="0"/>
            </a:endParaRPr>
          </a:p>
          <a:p>
            <a:endParaRPr lang="ru-RU" dirty="0">
              <a:solidFill>
                <a:srgbClr val="002060"/>
              </a:solidFill>
              <a:latin typeface="Cambria" pitchFamily="18" charset="0"/>
            </a:endParaRPr>
          </a:p>
        </p:txBody>
      </p:sp>
      <p:sp>
        <p:nvSpPr>
          <p:cNvPr id="5126" name="AutoShape 7"/>
          <p:cNvSpPr>
            <a:spLocks/>
          </p:cNvSpPr>
          <p:nvPr/>
        </p:nvSpPr>
        <p:spPr bwMode="auto">
          <a:xfrm>
            <a:off x="4932040" y="6505575"/>
            <a:ext cx="3879680" cy="2317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0"/>
                <a:headEnd/>
                <a:tailEnd/>
              </a14:hiddenLine>
            </a:ext>
          </a:extLst>
        </p:spPr>
        <p:txBody>
          <a:bodyPr lIns="35717" tIns="35717" rIns="35717" bIns="35717" anchor="ctr"/>
          <a:lstStyle/>
          <a:p>
            <a:r>
              <a:rPr lang="ru-RU" sz="800" dirty="0"/>
              <a:t>http://</a:t>
            </a:r>
            <a:r>
              <a:rPr lang="ru-RU" sz="800" dirty="0" smtClean="0"/>
              <a:t>www.art-education.ru/AE-magazine/archive/nomer-1-2011/boyakova_07_03_2011.pdf</a:t>
            </a:r>
            <a:endParaRPr lang="ru-RU" dirty="0"/>
          </a:p>
        </p:txBody>
      </p:sp>
      <p:sp>
        <p:nvSpPr>
          <p:cNvPr id="9" name="Номер слайда 8"/>
          <p:cNvSpPr>
            <a:spLocks noGrp="1"/>
          </p:cNvSpPr>
          <p:nvPr>
            <p:ph type="sldNum" sz="quarter" idx="12"/>
          </p:nvPr>
        </p:nvSpPr>
        <p:spPr/>
        <p:txBody>
          <a:bodyPr/>
          <a:lstStyle/>
          <a:p>
            <a:pPr>
              <a:defRPr/>
            </a:pPr>
            <a:fld id="{39836D1A-9D69-4F8F-802F-A9E5C7117DA3}" type="slidenum">
              <a:rPr lang="ru-RU" smtClean="0"/>
              <a:pPr>
                <a:defRPr/>
              </a:pPr>
              <a:t>8</a:t>
            </a:fld>
            <a:endParaRPr lang="ru-RU"/>
          </a:p>
        </p:txBody>
      </p:sp>
    </p:spTree>
    <p:extLst>
      <p:ext uri="{BB962C8B-B14F-4D97-AF65-F5344CB8AC3E}">
        <p14:creationId xmlns="" xmlns:p14="http://schemas.microsoft.com/office/powerpoint/2010/main" val="1406717566"/>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bwMode="auto">
          <a:xfrm>
            <a:off x="1619672" y="404664"/>
            <a:ext cx="6786562" cy="746125"/>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ru-RU" sz="3000" b="1" dirty="0" smtClean="0">
                <a:solidFill>
                  <a:srgbClr val="8E0000"/>
                </a:solidFill>
                <a:latin typeface="Cambria" pitchFamily="18" charset="0"/>
              </a:rPr>
              <a:t>Пальчиковые бумажные куклы </a:t>
            </a:r>
            <a:endParaRPr lang="en-US" sz="3000" b="1" dirty="0" smtClean="0">
              <a:solidFill>
                <a:srgbClr val="8E0000"/>
              </a:solidFill>
              <a:latin typeface="Cambria" pitchFamily="18" charset="0"/>
            </a:endParaRPr>
          </a:p>
        </p:txBody>
      </p:sp>
      <p:pic>
        <p:nvPicPr>
          <p:cNvPr id="49156" name="Picture 4" descr="Happy Hearts_PressOuts5 copy2"/>
          <p:cNvPicPr preferRelativeResize="0">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142">
            <a:off x="6592888" y="1381125"/>
            <a:ext cx="2439987" cy="2846388"/>
          </a:xfrm>
          <a:prstGeom prst="rect">
            <a:avLst/>
          </a:prstGeom>
          <a:noFill/>
          <a:ln w="9525">
            <a:noFill/>
            <a:miter lim="800000"/>
            <a:headEnd/>
            <a:tailEnd/>
          </a:ln>
        </p:spPr>
      </p:pic>
      <p:pic>
        <p:nvPicPr>
          <p:cNvPr id="49157" name="Picture 5" descr="Happy Hearts_PressOuts1 copy"/>
          <p:cNvPicPr preferRelativeResize="0">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315794">
            <a:off x="769938" y="1303338"/>
            <a:ext cx="2057400" cy="2870200"/>
          </a:xfrm>
          <a:prstGeom prst="rect">
            <a:avLst/>
          </a:prstGeom>
          <a:noFill/>
          <a:ln w="9525">
            <a:noFill/>
            <a:miter lim="800000"/>
            <a:headEnd/>
            <a:tailEnd/>
          </a:ln>
        </p:spPr>
      </p:pic>
      <p:pic>
        <p:nvPicPr>
          <p:cNvPr id="49158" name="Picture 6" descr="Happy Hearts_PressOuts1 copy2"/>
          <p:cNvPicPr preferRelativeResize="0">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510035">
            <a:off x="34925" y="3478213"/>
            <a:ext cx="2452688" cy="3046412"/>
          </a:xfrm>
          <a:prstGeom prst="rect">
            <a:avLst/>
          </a:prstGeom>
          <a:noFill/>
          <a:ln w="9525">
            <a:noFill/>
            <a:miter lim="800000"/>
            <a:headEnd/>
            <a:tailEnd/>
          </a:ln>
        </p:spPr>
      </p:pic>
      <p:pic>
        <p:nvPicPr>
          <p:cNvPr id="49159" name="Picture 7" descr="Happy Hearts_PressOuts3 copy"/>
          <p:cNvPicPr preferRelativeResize="0">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929063" y="1357313"/>
            <a:ext cx="2349500" cy="2741612"/>
          </a:xfrm>
          <a:prstGeom prst="rect">
            <a:avLst/>
          </a:prstGeom>
          <a:noFill/>
          <a:ln w="9525">
            <a:noFill/>
            <a:miter lim="800000"/>
            <a:headEnd/>
            <a:tailEnd/>
          </a:ln>
        </p:spPr>
      </p:pic>
      <p:pic>
        <p:nvPicPr>
          <p:cNvPr id="49160" name="Picture 8" descr="Happy Hearts_PressOuts3 copy2"/>
          <p:cNvPicPr preferRelativeResize="0">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803525" y="3068638"/>
            <a:ext cx="2489200" cy="3467100"/>
          </a:xfrm>
          <a:prstGeom prst="rect">
            <a:avLst/>
          </a:prstGeom>
          <a:noFill/>
          <a:ln w="9525">
            <a:noFill/>
            <a:miter lim="800000"/>
            <a:headEnd/>
            <a:tailEnd/>
          </a:ln>
        </p:spPr>
      </p:pic>
      <p:pic>
        <p:nvPicPr>
          <p:cNvPr id="49161" name="Picture 9" descr="Happy Hearts_PressOuts5 copy"/>
          <p:cNvPicPr preferRelativeResize="0">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5214938" y="3714750"/>
            <a:ext cx="2124075" cy="2754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9157"/>
                                        </p:tgtEl>
                                      </p:cBhvr>
                                    </p:animEffect>
                                    <p:animScale>
                                      <p:cBhvr>
                                        <p:cTn id="7" dur="250" autoRev="1" fill="hold"/>
                                        <p:tgtEl>
                                          <p:spTgt spid="49157"/>
                                        </p:tgtEl>
                                      </p:cBhvr>
                                      <p:by x="105000" y="105000"/>
                                    </p:animScale>
                                  </p:childTnLst>
                                </p:cTn>
                              </p:par>
                              <p:par>
                                <p:cTn id="8" presetID="8" presetClass="emph" presetSubtype="0" fill="hold" nodeType="withEffect">
                                  <p:stCondLst>
                                    <p:cond delay="0"/>
                                  </p:stCondLst>
                                  <p:childTnLst>
                                    <p:animRot by="-21600000">
                                      <p:cBhvr>
                                        <p:cTn id="9" dur="500" fill="hold"/>
                                        <p:tgtEl>
                                          <p:spTgt spid="49159"/>
                                        </p:tgtEl>
                                        <p:attrNameLst>
                                          <p:attrName>r</p:attrName>
                                        </p:attrNameLst>
                                      </p:cBhvr>
                                    </p:animRot>
                                  </p:childTnLst>
                                </p:cTn>
                              </p:par>
                              <p:par>
                                <p:cTn id="10" presetID="26" presetClass="emph" presetSubtype="0" fill="hold" nodeType="withEffect">
                                  <p:stCondLst>
                                    <p:cond delay="0"/>
                                  </p:stCondLst>
                                  <p:childTnLst>
                                    <p:animEffect transition="out" filter="fade">
                                      <p:cBhvr>
                                        <p:cTn id="11" dur="500" tmFilter="0, 0; .2, .5; .8, .5; 1, 0"/>
                                        <p:tgtEl>
                                          <p:spTgt spid="49156"/>
                                        </p:tgtEl>
                                      </p:cBhvr>
                                    </p:animEffect>
                                    <p:animScale>
                                      <p:cBhvr>
                                        <p:cTn id="12" dur="250" autoRev="1" fill="hold"/>
                                        <p:tgtEl>
                                          <p:spTgt spid="49156"/>
                                        </p:tgtEl>
                                      </p:cBhvr>
                                      <p:by x="105000" y="105000"/>
                                    </p:animScale>
                                  </p:childTnLst>
                                </p:cTn>
                              </p:par>
                              <p:par>
                                <p:cTn id="13" presetID="8" presetClass="emph" presetSubtype="0" fill="hold" nodeType="withEffect">
                                  <p:stCondLst>
                                    <p:cond delay="0"/>
                                  </p:stCondLst>
                                  <p:childTnLst>
                                    <p:animRot by="21600000">
                                      <p:cBhvr>
                                        <p:cTn id="14" dur="1000" fill="hold"/>
                                        <p:tgtEl>
                                          <p:spTgt spid="49158"/>
                                        </p:tgtEl>
                                        <p:attrNameLst>
                                          <p:attrName>r</p:attrName>
                                        </p:attrNameLst>
                                      </p:cBhvr>
                                    </p:animRot>
                                  </p:childTnLst>
                                </p:cTn>
                              </p:par>
                              <p:par>
                                <p:cTn id="15" presetID="26" presetClass="emph" presetSubtype="0" fill="hold" nodeType="withEffect">
                                  <p:stCondLst>
                                    <p:cond delay="0"/>
                                  </p:stCondLst>
                                  <p:childTnLst>
                                    <p:animEffect transition="out" filter="fade">
                                      <p:cBhvr>
                                        <p:cTn id="16" dur="500" tmFilter="0, 0; .2, .5; .8, .5; 1, 0"/>
                                        <p:tgtEl>
                                          <p:spTgt spid="49160"/>
                                        </p:tgtEl>
                                      </p:cBhvr>
                                    </p:animEffect>
                                    <p:animScale>
                                      <p:cBhvr>
                                        <p:cTn id="17" dur="250" autoRev="1" fill="hold"/>
                                        <p:tgtEl>
                                          <p:spTgt spid="49160"/>
                                        </p:tgtEl>
                                      </p:cBhvr>
                                      <p:by x="105000" y="105000"/>
                                    </p:animScale>
                                  </p:childTnLst>
                                </p:cTn>
                              </p:par>
                              <p:par>
                                <p:cTn id="18" presetID="8" presetClass="emph" presetSubtype="0" fill="hold" nodeType="withEffect">
                                  <p:stCondLst>
                                    <p:cond delay="0"/>
                                  </p:stCondLst>
                                  <p:childTnLst>
                                    <p:animRot by="-21600000">
                                      <p:cBhvr>
                                        <p:cTn id="19" dur="1000" fill="hold"/>
                                        <p:tgtEl>
                                          <p:spTgt spid="491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bwMode="auto">
          <a:xfrm>
            <a:off x="0" y="188640"/>
            <a:ext cx="9144000" cy="746125"/>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defRPr/>
            </a:pPr>
            <a:r>
              <a:rPr lang="ru-RU" b="1" dirty="0" smtClean="0">
                <a:solidFill>
                  <a:srgbClr val="8E0000"/>
                </a:solidFill>
                <a:latin typeface="Cambria" pitchFamily="18" charset="0"/>
              </a:rPr>
              <a:t>Дополнительные уроки</a:t>
            </a:r>
            <a:endParaRPr lang="en-US" b="1" dirty="0" smtClean="0">
              <a:solidFill>
                <a:srgbClr val="8E0000"/>
              </a:solidFill>
              <a:latin typeface="Cambria" pitchFamily="18" charset="0"/>
            </a:endParaRPr>
          </a:p>
        </p:txBody>
      </p:sp>
      <p:pic>
        <p:nvPicPr>
          <p:cNvPr id="53252" name="Picture 4" descr="Happy Hearts_1 ExtrOpt EASTER1 copy"/>
          <p:cNvPicPr>
            <a:picLocks noChangeAspect="1" noChangeArrowheads="1"/>
          </p:cNvPicPr>
          <p:nvPr/>
        </p:nvPicPr>
        <p:blipFill>
          <a:blip r:embed="rId3" cstate="print"/>
          <a:srcRect/>
          <a:stretch>
            <a:fillRect/>
          </a:stretch>
        </p:blipFill>
        <p:spPr bwMode="auto">
          <a:xfrm rot="245539">
            <a:off x="4667250" y="2565400"/>
            <a:ext cx="4297363" cy="3486150"/>
          </a:xfrm>
          <a:prstGeom prst="rect">
            <a:avLst/>
          </a:prstGeom>
          <a:noFill/>
          <a:ln w="9525">
            <a:noFill/>
            <a:miter lim="800000"/>
            <a:headEnd/>
            <a:tailEnd/>
          </a:ln>
        </p:spPr>
      </p:pic>
      <p:pic>
        <p:nvPicPr>
          <p:cNvPr id="53253" name="Picture 5" descr="Happy Hearts_1 ExtrOpt CHRISTMAS1 copy"/>
          <p:cNvPicPr>
            <a:picLocks noChangeAspect="1" noChangeArrowheads="1"/>
          </p:cNvPicPr>
          <p:nvPr/>
        </p:nvPicPr>
        <p:blipFill>
          <a:blip r:embed="rId4" cstate="print"/>
          <a:srcRect/>
          <a:stretch>
            <a:fillRect/>
          </a:stretch>
        </p:blipFill>
        <p:spPr bwMode="auto">
          <a:xfrm rot="-258075">
            <a:off x="58738" y="1238250"/>
            <a:ext cx="4297362" cy="3486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additive="base">
                                        <p:cTn id="7" dur="500" fill="hold"/>
                                        <p:tgtEl>
                                          <p:spTgt spid="53252"/>
                                        </p:tgtEl>
                                        <p:attrNameLst>
                                          <p:attrName>ppt_x</p:attrName>
                                        </p:attrNameLst>
                                      </p:cBhvr>
                                      <p:tavLst>
                                        <p:tav tm="0">
                                          <p:val>
                                            <p:strVal val="1+#ppt_w/2"/>
                                          </p:val>
                                        </p:tav>
                                        <p:tav tm="100000">
                                          <p:val>
                                            <p:strVal val="#ppt_x"/>
                                          </p:val>
                                        </p:tav>
                                      </p:tavLst>
                                    </p:anim>
                                    <p:anim calcmode="lin" valueType="num">
                                      <p:cBhvr additive="base">
                                        <p:cTn id="8" dur="500" fill="hold"/>
                                        <p:tgtEl>
                                          <p:spTgt spid="5325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3253"/>
                                        </p:tgtEl>
                                        <p:attrNameLst>
                                          <p:attrName>style.visibility</p:attrName>
                                        </p:attrNameLst>
                                      </p:cBhvr>
                                      <p:to>
                                        <p:strVal val="visible"/>
                                      </p:to>
                                    </p:set>
                                    <p:anim calcmode="lin" valueType="num">
                                      <p:cBhvr additive="base">
                                        <p:cTn id="11" dur="500" fill="hold"/>
                                        <p:tgtEl>
                                          <p:spTgt spid="53253"/>
                                        </p:tgtEl>
                                        <p:attrNameLst>
                                          <p:attrName>ppt_x</p:attrName>
                                        </p:attrNameLst>
                                      </p:cBhvr>
                                      <p:tavLst>
                                        <p:tav tm="0">
                                          <p:val>
                                            <p:strVal val="0-#ppt_w/2"/>
                                          </p:val>
                                        </p:tav>
                                        <p:tav tm="100000">
                                          <p:val>
                                            <p:strVal val="#ppt_x"/>
                                          </p:val>
                                        </p:tav>
                                      </p:tavLst>
                                    </p:anim>
                                    <p:anim calcmode="lin" valueType="num">
                                      <p:cBhvr additive="base">
                                        <p:cTn id="12" dur="500" fill="hold"/>
                                        <p:tgtEl>
                                          <p:spTgt spid="53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HH_STARTER_SS copy"/>
          <p:cNvPicPr>
            <a:picLocks noChangeAspect="1" noChangeArrowheads="1"/>
          </p:cNvPicPr>
          <p:nvPr/>
        </p:nvPicPr>
        <p:blipFill>
          <a:blip r:embed="rId2" cstate="print"/>
          <a:srcRect/>
          <a:stretch>
            <a:fillRect/>
          </a:stretch>
        </p:blipFill>
        <p:spPr bwMode="auto">
          <a:xfrm>
            <a:off x="179388" y="1557338"/>
            <a:ext cx="1944687" cy="1584325"/>
          </a:xfrm>
          <a:prstGeom prst="rect">
            <a:avLst/>
          </a:prstGeom>
          <a:noFill/>
          <a:ln w="9525">
            <a:noFill/>
            <a:miter lim="800000"/>
            <a:headEnd/>
            <a:tailEnd/>
          </a:ln>
        </p:spPr>
      </p:pic>
      <p:pic>
        <p:nvPicPr>
          <p:cNvPr id="31747" name="Picture 5" descr="HH_STARTER_STORY CARD copy"/>
          <p:cNvPicPr>
            <a:picLocks noChangeAspect="1" noChangeArrowheads="1"/>
          </p:cNvPicPr>
          <p:nvPr/>
        </p:nvPicPr>
        <p:blipFill>
          <a:blip r:embed="rId3" cstate="print"/>
          <a:srcRect/>
          <a:stretch>
            <a:fillRect/>
          </a:stretch>
        </p:blipFill>
        <p:spPr bwMode="auto">
          <a:xfrm>
            <a:off x="2411413" y="1557338"/>
            <a:ext cx="2232025" cy="1817687"/>
          </a:xfrm>
          <a:prstGeom prst="rect">
            <a:avLst/>
          </a:prstGeom>
          <a:noFill/>
          <a:ln w="9525">
            <a:noFill/>
            <a:miter lim="800000"/>
            <a:headEnd/>
            <a:tailEnd/>
          </a:ln>
        </p:spPr>
      </p:pic>
      <p:pic>
        <p:nvPicPr>
          <p:cNvPr id="31748" name="Picture 6"/>
          <p:cNvPicPr>
            <a:picLocks noChangeAspect="1" noChangeArrowheads="1"/>
          </p:cNvPicPr>
          <p:nvPr/>
        </p:nvPicPr>
        <p:blipFill>
          <a:blip r:embed="rId4" cstate="print"/>
          <a:srcRect/>
          <a:stretch>
            <a:fillRect/>
          </a:stretch>
        </p:blipFill>
        <p:spPr bwMode="auto">
          <a:xfrm>
            <a:off x="4716463" y="908050"/>
            <a:ext cx="1295400" cy="1584325"/>
          </a:xfrm>
          <a:prstGeom prst="rect">
            <a:avLst/>
          </a:prstGeom>
          <a:noFill/>
          <a:ln w="9525">
            <a:noFill/>
            <a:miter lim="800000"/>
            <a:headEnd/>
            <a:tailEnd/>
          </a:ln>
        </p:spPr>
      </p:pic>
      <p:pic>
        <p:nvPicPr>
          <p:cNvPr id="31749" name="Picture 7" descr="HH_STARTER_TS copy"/>
          <p:cNvPicPr>
            <a:picLocks noChangeAspect="1" noChangeArrowheads="1"/>
          </p:cNvPicPr>
          <p:nvPr/>
        </p:nvPicPr>
        <p:blipFill>
          <a:blip r:embed="rId5" cstate="print"/>
          <a:srcRect/>
          <a:stretch>
            <a:fillRect/>
          </a:stretch>
        </p:blipFill>
        <p:spPr bwMode="auto">
          <a:xfrm>
            <a:off x="214313" y="3643313"/>
            <a:ext cx="1773237" cy="2336800"/>
          </a:xfrm>
          <a:prstGeom prst="rect">
            <a:avLst/>
          </a:prstGeom>
          <a:noFill/>
          <a:ln w="9525">
            <a:noFill/>
            <a:miter lim="800000"/>
            <a:headEnd/>
            <a:tailEnd/>
          </a:ln>
        </p:spPr>
      </p:pic>
      <p:pic>
        <p:nvPicPr>
          <p:cNvPr id="31750" name="Picture 8" descr="HH_STARTER_FLASHC copy"/>
          <p:cNvPicPr>
            <a:picLocks noChangeAspect="1" noChangeArrowheads="1"/>
          </p:cNvPicPr>
          <p:nvPr/>
        </p:nvPicPr>
        <p:blipFill>
          <a:blip r:embed="rId6" cstate="print"/>
          <a:srcRect/>
          <a:stretch>
            <a:fillRect/>
          </a:stretch>
        </p:blipFill>
        <p:spPr bwMode="auto">
          <a:xfrm>
            <a:off x="2411413" y="3789363"/>
            <a:ext cx="2663825" cy="1901825"/>
          </a:xfrm>
          <a:prstGeom prst="rect">
            <a:avLst/>
          </a:prstGeom>
          <a:noFill/>
          <a:ln w="9525">
            <a:noFill/>
            <a:miter lim="800000"/>
            <a:headEnd/>
            <a:tailEnd/>
          </a:ln>
        </p:spPr>
      </p:pic>
      <p:pic>
        <p:nvPicPr>
          <p:cNvPr id="31751" name="Picture 9" descr="Untitled-1 copy"/>
          <p:cNvPicPr preferRelativeResize="0">
            <a:picLocks noChangeAspect="1" noChangeArrowheads="1"/>
          </p:cNvPicPr>
          <p:nvPr/>
        </p:nvPicPr>
        <p:blipFill>
          <a:blip r:embed="rId7" cstate="print"/>
          <a:srcRect/>
          <a:stretch>
            <a:fillRect/>
          </a:stretch>
        </p:blipFill>
        <p:spPr bwMode="auto">
          <a:xfrm>
            <a:off x="5651500" y="2565400"/>
            <a:ext cx="2574925" cy="1100138"/>
          </a:xfrm>
          <a:prstGeom prst="rect">
            <a:avLst/>
          </a:prstGeom>
          <a:noFill/>
          <a:ln w="9525">
            <a:noFill/>
            <a:miter lim="800000"/>
            <a:headEnd/>
            <a:tailEnd/>
          </a:ln>
        </p:spPr>
      </p:pic>
      <p:pic>
        <p:nvPicPr>
          <p:cNvPr id="31752" name="Picture 10" descr="HH_STARTER_IWB copy"/>
          <p:cNvPicPr>
            <a:picLocks noChangeAspect="1" noChangeArrowheads="1"/>
          </p:cNvPicPr>
          <p:nvPr/>
        </p:nvPicPr>
        <p:blipFill>
          <a:blip r:embed="rId8" cstate="print"/>
          <a:srcRect/>
          <a:stretch>
            <a:fillRect/>
          </a:stretch>
        </p:blipFill>
        <p:spPr bwMode="auto">
          <a:xfrm>
            <a:off x="6286500" y="3714750"/>
            <a:ext cx="1322388" cy="1871663"/>
          </a:xfrm>
          <a:prstGeom prst="rect">
            <a:avLst/>
          </a:prstGeom>
          <a:noFill/>
          <a:ln w="9525">
            <a:noFill/>
            <a:miter lim="800000"/>
            <a:headEnd/>
            <a:tailEnd/>
          </a:ln>
        </p:spPr>
      </p:pic>
      <p:pic>
        <p:nvPicPr>
          <p:cNvPr id="31753" name="Picture 11" descr="HH_STARTER_SS CD copy"/>
          <p:cNvPicPr>
            <a:picLocks noChangeAspect="1" noChangeArrowheads="1"/>
          </p:cNvPicPr>
          <p:nvPr/>
        </p:nvPicPr>
        <p:blipFill>
          <a:blip r:embed="rId9" cstate="print"/>
          <a:srcRect/>
          <a:stretch>
            <a:fillRect/>
          </a:stretch>
        </p:blipFill>
        <p:spPr bwMode="auto">
          <a:xfrm>
            <a:off x="5929313" y="642938"/>
            <a:ext cx="1511300" cy="1511300"/>
          </a:xfrm>
          <a:prstGeom prst="rect">
            <a:avLst/>
          </a:prstGeom>
          <a:noFill/>
          <a:ln w="9525">
            <a:noFill/>
            <a:miter lim="800000"/>
            <a:headEnd/>
            <a:tailEnd/>
          </a:ln>
        </p:spPr>
      </p:pic>
      <p:pic>
        <p:nvPicPr>
          <p:cNvPr id="31754" name="Picture 12" descr="HH_STARTER_CLASS CD copy"/>
          <p:cNvPicPr>
            <a:picLocks noChangeAspect="1" noChangeArrowheads="1"/>
          </p:cNvPicPr>
          <p:nvPr/>
        </p:nvPicPr>
        <p:blipFill>
          <a:blip r:embed="rId10" cstate="print"/>
          <a:srcRect/>
          <a:stretch>
            <a:fillRect/>
          </a:stretch>
        </p:blipFill>
        <p:spPr bwMode="auto">
          <a:xfrm>
            <a:off x="7715250" y="714375"/>
            <a:ext cx="1187450" cy="1187450"/>
          </a:xfrm>
          <a:prstGeom prst="rect">
            <a:avLst/>
          </a:prstGeom>
          <a:noFill/>
          <a:ln w="9525">
            <a:noFill/>
            <a:miter lim="800000"/>
            <a:headEnd/>
            <a:tailEnd/>
          </a:ln>
        </p:spPr>
      </p:pic>
      <p:sp>
        <p:nvSpPr>
          <p:cNvPr id="31755" name="Text Box 13"/>
          <p:cNvSpPr txBox="1">
            <a:spLocks noChangeArrowheads="1"/>
          </p:cNvSpPr>
          <p:nvPr/>
        </p:nvSpPr>
        <p:spPr bwMode="auto">
          <a:xfrm>
            <a:off x="4787900" y="2060575"/>
            <a:ext cx="1069975" cy="584200"/>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Kenny </a:t>
            </a:r>
            <a:r>
              <a:rPr lang="ru-RU" sz="1600">
                <a:solidFill>
                  <a:srgbClr val="000099"/>
                </a:solidFill>
                <a:latin typeface="Kristen ITC" pitchFamily="66" charset="0"/>
              </a:rPr>
              <a:t>игрушка</a:t>
            </a:r>
            <a:endParaRPr lang="el-GR" sz="1600">
              <a:solidFill>
                <a:srgbClr val="000099"/>
              </a:solidFill>
              <a:latin typeface="Kristen ITC" pitchFamily="66" charset="0"/>
            </a:endParaRPr>
          </a:p>
        </p:txBody>
      </p:sp>
      <p:sp>
        <p:nvSpPr>
          <p:cNvPr id="31756" name="TextBox 13"/>
          <p:cNvSpPr txBox="1">
            <a:spLocks noChangeArrowheads="1"/>
          </p:cNvSpPr>
          <p:nvPr/>
        </p:nvSpPr>
        <p:spPr bwMode="auto">
          <a:xfrm>
            <a:off x="214313" y="3214688"/>
            <a:ext cx="1857375" cy="369887"/>
          </a:xfrm>
          <a:prstGeom prst="rect">
            <a:avLst/>
          </a:prstGeom>
          <a:noFill/>
          <a:ln w="9525">
            <a:noFill/>
            <a:miter lim="800000"/>
            <a:headEnd/>
            <a:tailEnd/>
          </a:ln>
        </p:spPr>
        <p:txBody>
          <a:bodyPr>
            <a:spAutoFit/>
          </a:bodyPr>
          <a:lstStyle/>
          <a:p>
            <a:pPr>
              <a:spcBef>
                <a:spcPct val="50000"/>
              </a:spcBef>
            </a:pPr>
            <a:r>
              <a:rPr lang="ru-RU">
                <a:solidFill>
                  <a:srgbClr val="000099"/>
                </a:solidFill>
                <a:latin typeface="Kristen ITC" pitchFamily="66" charset="0"/>
              </a:rPr>
              <a:t>Учебник</a:t>
            </a:r>
            <a:endParaRPr lang="el-GR">
              <a:solidFill>
                <a:srgbClr val="000099"/>
              </a:solidFill>
              <a:latin typeface="Kristen ITC" pitchFamily="66" charset="0"/>
            </a:endParaRPr>
          </a:p>
        </p:txBody>
      </p:sp>
      <p:sp>
        <p:nvSpPr>
          <p:cNvPr id="31757" name="TextBox 14"/>
          <p:cNvSpPr txBox="1">
            <a:spLocks noChangeArrowheads="1"/>
          </p:cNvSpPr>
          <p:nvPr/>
        </p:nvSpPr>
        <p:spPr bwMode="auto">
          <a:xfrm>
            <a:off x="142875" y="6000750"/>
            <a:ext cx="2357438" cy="369888"/>
          </a:xfrm>
          <a:prstGeom prst="rect">
            <a:avLst/>
          </a:prstGeom>
          <a:noFill/>
          <a:ln w="9525">
            <a:noFill/>
            <a:miter lim="800000"/>
            <a:headEnd/>
            <a:tailEnd/>
          </a:ln>
        </p:spPr>
        <p:txBody>
          <a:bodyPr>
            <a:spAutoFit/>
          </a:bodyPr>
          <a:lstStyle/>
          <a:p>
            <a:pPr algn="ctr">
              <a:spcBef>
                <a:spcPct val="50000"/>
              </a:spcBef>
            </a:pPr>
            <a:r>
              <a:rPr lang="ru-RU">
                <a:solidFill>
                  <a:srgbClr val="000099"/>
                </a:solidFill>
                <a:latin typeface="Kristen ITC" pitchFamily="66" charset="0"/>
              </a:rPr>
              <a:t>Книга для учителя</a:t>
            </a:r>
            <a:endParaRPr lang="el-GR">
              <a:solidFill>
                <a:srgbClr val="000099"/>
              </a:solidFill>
              <a:latin typeface="Kristen ITC" pitchFamily="66" charset="0"/>
            </a:endParaRPr>
          </a:p>
        </p:txBody>
      </p:sp>
      <p:sp>
        <p:nvSpPr>
          <p:cNvPr id="31758" name="TextBox 15"/>
          <p:cNvSpPr txBox="1">
            <a:spLocks noChangeArrowheads="1"/>
          </p:cNvSpPr>
          <p:nvPr/>
        </p:nvSpPr>
        <p:spPr bwMode="auto">
          <a:xfrm>
            <a:off x="2357438" y="3357563"/>
            <a:ext cx="2500312" cy="369887"/>
          </a:xfrm>
          <a:prstGeom prst="rect">
            <a:avLst/>
          </a:prstGeom>
          <a:noFill/>
          <a:ln w="9525">
            <a:noFill/>
            <a:miter lim="800000"/>
            <a:headEnd/>
            <a:tailEnd/>
          </a:ln>
        </p:spPr>
        <p:txBody>
          <a:bodyPr>
            <a:spAutoFit/>
          </a:bodyPr>
          <a:lstStyle/>
          <a:p>
            <a:r>
              <a:rPr lang="ru-RU">
                <a:solidFill>
                  <a:srgbClr val="000099"/>
                </a:solidFill>
                <a:latin typeface="Kristen ITC" pitchFamily="66" charset="0"/>
              </a:rPr>
              <a:t>Сюжетные картинки</a:t>
            </a:r>
            <a:endParaRPr lang="ru-RU"/>
          </a:p>
        </p:txBody>
      </p:sp>
      <p:sp>
        <p:nvSpPr>
          <p:cNvPr id="31759" name="TextBox 16"/>
          <p:cNvSpPr txBox="1">
            <a:spLocks noChangeArrowheads="1"/>
          </p:cNvSpPr>
          <p:nvPr/>
        </p:nvSpPr>
        <p:spPr bwMode="auto">
          <a:xfrm>
            <a:off x="2500313" y="5929313"/>
            <a:ext cx="3214687" cy="369887"/>
          </a:xfrm>
          <a:prstGeom prst="rect">
            <a:avLst/>
          </a:prstGeom>
          <a:noFill/>
          <a:ln w="9525">
            <a:noFill/>
            <a:miter lim="800000"/>
            <a:headEnd/>
            <a:tailEnd/>
          </a:ln>
        </p:spPr>
        <p:txBody>
          <a:bodyPr>
            <a:spAutoFit/>
          </a:bodyPr>
          <a:lstStyle/>
          <a:p>
            <a:r>
              <a:rPr lang="ru-RU">
                <a:solidFill>
                  <a:srgbClr val="000099"/>
                </a:solidFill>
                <a:latin typeface="Kristen ITC" pitchFamily="66" charset="0"/>
              </a:rPr>
              <a:t>Раздаточный материал</a:t>
            </a:r>
            <a:endParaRPr lang="ru-RU"/>
          </a:p>
        </p:txBody>
      </p:sp>
      <p:sp>
        <p:nvSpPr>
          <p:cNvPr id="31760" name="TextBox 17"/>
          <p:cNvSpPr txBox="1">
            <a:spLocks noChangeArrowheads="1"/>
          </p:cNvSpPr>
          <p:nvPr/>
        </p:nvSpPr>
        <p:spPr bwMode="auto">
          <a:xfrm>
            <a:off x="5429250" y="5786438"/>
            <a:ext cx="3500438" cy="646112"/>
          </a:xfrm>
          <a:prstGeom prst="rect">
            <a:avLst/>
          </a:prstGeom>
          <a:noFill/>
          <a:ln w="9525">
            <a:noFill/>
            <a:miter lim="800000"/>
            <a:headEnd/>
            <a:tailEnd/>
          </a:ln>
        </p:spPr>
        <p:txBody>
          <a:bodyPr>
            <a:spAutoFit/>
          </a:bodyPr>
          <a:lstStyle/>
          <a:p>
            <a:r>
              <a:rPr lang="ru-RU">
                <a:solidFill>
                  <a:srgbClr val="000099"/>
                </a:solidFill>
                <a:latin typeface="Kristen ITC" pitchFamily="66" charset="0"/>
              </a:rPr>
              <a:t>Программное обеспечение для интерактивной доски</a:t>
            </a:r>
            <a:endParaRPr lang="ru-RU"/>
          </a:p>
        </p:txBody>
      </p:sp>
      <p:sp>
        <p:nvSpPr>
          <p:cNvPr id="31761" name="Text Box 15"/>
          <p:cNvSpPr txBox="1">
            <a:spLocks noChangeArrowheads="1"/>
          </p:cNvSpPr>
          <p:nvPr/>
        </p:nvSpPr>
        <p:spPr bwMode="auto">
          <a:xfrm>
            <a:off x="7485063" y="1785938"/>
            <a:ext cx="1658937" cy="338137"/>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CD</a:t>
            </a:r>
            <a:r>
              <a:rPr lang="ru-RU" sz="1600">
                <a:solidFill>
                  <a:srgbClr val="000099"/>
                </a:solidFill>
                <a:latin typeface="Kristen ITC" pitchFamily="66" charset="0"/>
              </a:rPr>
              <a:t> с песнями</a:t>
            </a:r>
            <a:endParaRPr lang="el-GR" sz="1600">
              <a:solidFill>
                <a:srgbClr val="000099"/>
              </a:solidFill>
              <a:latin typeface="Kristen ITC" pitchFamily="66" charset="0"/>
            </a:endParaRPr>
          </a:p>
        </p:txBody>
      </p:sp>
      <p:sp>
        <p:nvSpPr>
          <p:cNvPr id="31762" name="Text Box 19"/>
          <p:cNvSpPr txBox="1">
            <a:spLocks noChangeArrowheads="1"/>
          </p:cNvSpPr>
          <p:nvPr/>
        </p:nvSpPr>
        <p:spPr bwMode="auto">
          <a:xfrm>
            <a:off x="5786438" y="1857375"/>
            <a:ext cx="1800225" cy="954088"/>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CD</a:t>
            </a:r>
            <a:r>
              <a:rPr lang="ru-RU" sz="1600">
                <a:solidFill>
                  <a:srgbClr val="000099"/>
                </a:solidFill>
                <a:latin typeface="Kristen ITC" pitchFamily="66" charset="0"/>
              </a:rPr>
              <a:t> для работы в классе</a:t>
            </a:r>
          </a:p>
          <a:p>
            <a:pPr>
              <a:spcBef>
                <a:spcPct val="50000"/>
              </a:spcBef>
            </a:pPr>
            <a:endParaRPr lang="el-GR" sz="1600">
              <a:solidFill>
                <a:srgbClr val="000099"/>
              </a:solidFill>
              <a:latin typeface="Kristen ITC" pitchFamily="66"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StorycardCover copy"/>
          <p:cNvPicPr>
            <a:picLocks noChangeAspect="1" noChangeArrowheads="1"/>
          </p:cNvPicPr>
          <p:nvPr/>
        </p:nvPicPr>
        <p:blipFill>
          <a:blip r:embed="rId3" cstate="print"/>
          <a:srcRect/>
          <a:stretch>
            <a:fillRect/>
          </a:stretch>
        </p:blipFill>
        <p:spPr bwMode="auto">
          <a:xfrm rot="382142">
            <a:off x="6642100" y="765175"/>
            <a:ext cx="2501900" cy="1981200"/>
          </a:xfrm>
          <a:prstGeom prst="rect">
            <a:avLst/>
          </a:prstGeom>
          <a:noFill/>
          <a:ln w="9525">
            <a:noFill/>
            <a:miter lim="800000"/>
            <a:headEnd/>
            <a:tailEnd/>
          </a:ln>
        </p:spPr>
      </p:pic>
      <p:pic>
        <p:nvPicPr>
          <p:cNvPr id="32771" name="Picture 4" descr="HAPPY HEARTS 1 ACT copy"/>
          <p:cNvPicPr>
            <a:picLocks noChangeAspect="1" noChangeArrowheads="1"/>
          </p:cNvPicPr>
          <p:nvPr/>
        </p:nvPicPr>
        <p:blipFill>
          <a:blip r:embed="rId4" cstate="print"/>
          <a:srcRect/>
          <a:stretch>
            <a:fillRect/>
          </a:stretch>
        </p:blipFill>
        <p:spPr bwMode="auto">
          <a:xfrm>
            <a:off x="3348038" y="730250"/>
            <a:ext cx="2425700" cy="1978025"/>
          </a:xfrm>
          <a:prstGeom prst="rect">
            <a:avLst/>
          </a:prstGeom>
          <a:noFill/>
          <a:ln w="9525">
            <a:noFill/>
            <a:miter lim="800000"/>
            <a:headEnd/>
            <a:tailEnd/>
          </a:ln>
        </p:spPr>
      </p:pic>
      <p:pic>
        <p:nvPicPr>
          <p:cNvPr id="32772" name="Picture 5" descr="HAPPY HEARTS 1 FLASH copy"/>
          <p:cNvPicPr>
            <a:picLocks noChangeAspect="1" noChangeArrowheads="1"/>
          </p:cNvPicPr>
          <p:nvPr/>
        </p:nvPicPr>
        <p:blipFill>
          <a:blip r:embed="rId5" cstate="print"/>
          <a:srcRect/>
          <a:stretch>
            <a:fillRect/>
          </a:stretch>
        </p:blipFill>
        <p:spPr bwMode="auto">
          <a:xfrm rot="199220">
            <a:off x="7075488" y="3159125"/>
            <a:ext cx="1889125" cy="1349375"/>
          </a:xfrm>
          <a:prstGeom prst="rect">
            <a:avLst/>
          </a:prstGeom>
          <a:noFill/>
          <a:ln w="9525">
            <a:noFill/>
            <a:miter lim="800000"/>
            <a:headEnd/>
            <a:tailEnd/>
          </a:ln>
        </p:spPr>
      </p:pic>
      <p:pic>
        <p:nvPicPr>
          <p:cNvPr id="32773" name="Picture 6" descr="HAPPY HEARTS 1 SS copy"/>
          <p:cNvPicPr>
            <a:picLocks noChangeAspect="1" noChangeArrowheads="1"/>
          </p:cNvPicPr>
          <p:nvPr/>
        </p:nvPicPr>
        <p:blipFill>
          <a:blip r:embed="rId6" cstate="print"/>
          <a:srcRect/>
          <a:stretch>
            <a:fillRect/>
          </a:stretch>
        </p:blipFill>
        <p:spPr bwMode="auto">
          <a:xfrm rot="-320845">
            <a:off x="136525" y="1228725"/>
            <a:ext cx="2432050" cy="1984375"/>
          </a:xfrm>
          <a:prstGeom prst="rect">
            <a:avLst/>
          </a:prstGeom>
          <a:noFill/>
          <a:ln w="9525">
            <a:noFill/>
            <a:miter lim="800000"/>
            <a:headEnd/>
            <a:tailEnd/>
          </a:ln>
        </p:spPr>
      </p:pic>
      <p:pic>
        <p:nvPicPr>
          <p:cNvPr id="32774" name="Picture 7" descr="HAPPY HEARTS iwb copy"/>
          <p:cNvPicPr>
            <a:picLocks noChangeAspect="1" noChangeArrowheads="1"/>
          </p:cNvPicPr>
          <p:nvPr/>
        </p:nvPicPr>
        <p:blipFill>
          <a:blip r:embed="rId7" cstate="print"/>
          <a:srcRect/>
          <a:stretch>
            <a:fillRect/>
          </a:stretch>
        </p:blipFill>
        <p:spPr bwMode="auto">
          <a:xfrm>
            <a:off x="6215063" y="4786313"/>
            <a:ext cx="1166812" cy="1703387"/>
          </a:xfrm>
          <a:prstGeom prst="rect">
            <a:avLst/>
          </a:prstGeom>
          <a:noFill/>
          <a:ln w="9525">
            <a:noFill/>
            <a:miter lim="800000"/>
            <a:headEnd/>
            <a:tailEnd/>
          </a:ln>
        </p:spPr>
      </p:pic>
      <p:pic>
        <p:nvPicPr>
          <p:cNvPr id="32775" name="Picture 8" descr="HAPPY HEARTS 1 ts copy"/>
          <p:cNvPicPr>
            <a:picLocks noChangeAspect="1" noChangeArrowheads="1"/>
          </p:cNvPicPr>
          <p:nvPr/>
        </p:nvPicPr>
        <p:blipFill>
          <a:blip r:embed="rId8" cstate="print"/>
          <a:srcRect/>
          <a:stretch>
            <a:fillRect/>
          </a:stretch>
        </p:blipFill>
        <p:spPr bwMode="auto">
          <a:xfrm rot="-276960">
            <a:off x="250825" y="3600450"/>
            <a:ext cx="1889125" cy="2492375"/>
          </a:xfrm>
          <a:prstGeom prst="rect">
            <a:avLst/>
          </a:prstGeom>
          <a:noFill/>
          <a:ln w="9525">
            <a:noFill/>
            <a:miter lim="800000"/>
            <a:headEnd/>
            <a:tailEnd/>
          </a:ln>
        </p:spPr>
      </p:pic>
      <p:pic>
        <p:nvPicPr>
          <p:cNvPr id="32776" name="Picture 9" descr="POSTER ROUTINE copy"/>
          <p:cNvPicPr>
            <a:picLocks noChangeAspect="1" noChangeArrowheads="1"/>
          </p:cNvPicPr>
          <p:nvPr/>
        </p:nvPicPr>
        <p:blipFill>
          <a:blip r:embed="rId9" cstate="print"/>
          <a:srcRect/>
          <a:stretch>
            <a:fillRect/>
          </a:stretch>
        </p:blipFill>
        <p:spPr bwMode="auto">
          <a:xfrm>
            <a:off x="2916238" y="3068638"/>
            <a:ext cx="3311525" cy="2197100"/>
          </a:xfrm>
          <a:prstGeom prst="rect">
            <a:avLst/>
          </a:prstGeom>
          <a:noFill/>
          <a:ln w="9525">
            <a:noFill/>
            <a:miter lim="800000"/>
            <a:headEnd/>
            <a:tailEnd/>
          </a:ln>
        </p:spPr>
      </p:pic>
      <p:pic>
        <p:nvPicPr>
          <p:cNvPr id="32777" name="Picture 10" descr="CLASS cdstampo1"/>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rot="-1078751">
            <a:off x="1619250" y="4868863"/>
            <a:ext cx="1730375" cy="1730375"/>
          </a:xfrm>
          <a:prstGeom prst="rect">
            <a:avLst/>
          </a:prstGeom>
          <a:noFill/>
          <a:ln w="9525">
            <a:noFill/>
            <a:miter lim="800000"/>
            <a:headEnd/>
            <a:tailEnd/>
          </a:ln>
        </p:spPr>
      </p:pic>
      <p:sp>
        <p:nvSpPr>
          <p:cNvPr id="32778" name="Text Box 11"/>
          <p:cNvSpPr txBox="1">
            <a:spLocks noChangeArrowheads="1"/>
          </p:cNvSpPr>
          <p:nvPr/>
        </p:nvSpPr>
        <p:spPr bwMode="auto">
          <a:xfrm rot="-265739">
            <a:off x="250825" y="3235325"/>
            <a:ext cx="1944688" cy="339725"/>
          </a:xfrm>
          <a:prstGeom prst="rect">
            <a:avLst/>
          </a:prstGeom>
          <a:noFill/>
          <a:ln w="9525">
            <a:noFill/>
            <a:miter lim="800000"/>
            <a:headEnd/>
            <a:tailEnd/>
          </a:ln>
        </p:spPr>
        <p:txBody>
          <a:bodyPr>
            <a:spAutoFit/>
          </a:bodyPr>
          <a:lstStyle/>
          <a:p>
            <a:pPr>
              <a:spcBef>
                <a:spcPct val="50000"/>
              </a:spcBef>
            </a:pPr>
            <a:r>
              <a:rPr lang="ru-RU" sz="1600">
                <a:solidFill>
                  <a:srgbClr val="000099"/>
                </a:solidFill>
                <a:latin typeface="Kristen ITC" pitchFamily="66" charset="0"/>
              </a:rPr>
              <a:t>Учебник</a:t>
            </a:r>
            <a:endParaRPr lang="el-GR" sz="1600">
              <a:solidFill>
                <a:srgbClr val="000099"/>
              </a:solidFill>
              <a:latin typeface="Kristen ITC" pitchFamily="66" charset="0"/>
            </a:endParaRPr>
          </a:p>
        </p:txBody>
      </p:sp>
      <p:pic>
        <p:nvPicPr>
          <p:cNvPr id="32779" name="Picture 12" descr="CLASS cdstampo 1copy"/>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979613" y="1270000"/>
            <a:ext cx="1727200" cy="1727200"/>
          </a:xfrm>
          <a:prstGeom prst="rect">
            <a:avLst/>
          </a:prstGeom>
          <a:noFill/>
          <a:ln w="9525">
            <a:noFill/>
            <a:miter lim="800000"/>
            <a:headEnd/>
            <a:tailEnd/>
          </a:ln>
        </p:spPr>
      </p:pic>
      <p:pic>
        <p:nvPicPr>
          <p:cNvPr id="32780" name="Picture 13" descr="CLASS cdstampo22"/>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5364163" y="1196975"/>
            <a:ext cx="1727200" cy="1727200"/>
          </a:xfrm>
          <a:prstGeom prst="rect">
            <a:avLst/>
          </a:prstGeom>
          <a:noFill/>
          <a:ln w="9525">
            <a:noFill/>
            <a:miter lim="800000"/>
            <a:headEnd/>
            <a:tailEnd/>
          </a:ln>
        </p:spPr>
      </p:pic>
      <p:sp>
        <p:nvSpPr>
          <p:cNvPr id="32781" name="Text Box 14"/>
          <p:cNvSpPr txBox="1">
            <a:spLocks noChangeArrowheads="1"/>
          </p:cNvSpPr>
          <p:nvPr/>
        </p:nvSpPr>
        <p:spPr bwMode="auto">
          <a:xfrm>
            <a:off x="5724525" y="2708275"/>
            <a:ext cx="935038" cy="336550"/>
          </a:xfrm>
          <a:prstGeom prst="rect">
            <a:avLst/>
          </a:prstGeom>
          <a:noFill/>
          <a:ln w="9525">
            <a:noFill/>
            <a:miter lim="800000"/>
            <a:headEnd/>
            <a:tailEnd/>
          </a:ln>
        </p:spPr>
        <p:txBody>
          <a:bodyPr>
            <a:spAutoFit/>
          </a:bodyPr>
          <a:lstStyle/>
          <a:p>
            <a:pPr algn="ctr">
              <a:spcBef>
                <a:spcPct val="50000"/>
              </a:spcBef>
            </a:pPr>
            <a:r>
              <a:rPr lang="en-US" sz="1600">
                <a:solidFill>
                  <a:srgbClr val="000099"/>
                </a:solidFill>
                <a:latin typeface="Kristen ITC" pitchFamily="66" charset="0"/>
              </a:rPr>
              <a:t>DVD</a:t>
            </a:r>
            <a:endParaRPr lang="el-GR" sz="1600">
              <a:solidFill>
                <a:srgbClr val="000099"/>
              </a:solidFill>
              <a:latin typeface="Kristen ITC" pitchFamily="66" charset="0"/>
            </a:endParaRPr>
          </a:p>
        </p:txBody>
      </p:sp>
      <p:sp>
        <p:nvSpPr>
          <p:cNvPr id="32782" name="Text Box 15"/>
          <p:cNvSpPr txBox="1">
            <a:spLocks noChangeArrowheads="1"/>
          </p:cNvSpPr>
          <p:nvPr/>
        </p:nvSpPr>
        <p:spPr bwMode="auto">
          <a:xfrm>
            <a:off x="2428875" y="2714625"/>
            <a:ext cx="1658938" cy="338138"/>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CD</a:t>
            </a:r>
            <a:r>
              <a:rPr lang="ru-RU" sz="1600">
                <a:solidFill>
                  <a:srgbClr val="000099"/>
                </a:solidFill>
                <a:latin typeface="Kristen ITC" pitchFamily="66" charset="0"/>
              </a:rPr>
              <a:t> с песнями</a:t>
            </a:r>
            <a:endParaRPr lang="el-GR" sz="1600">
              <a:solidFill>
                <a:srgbClr val="000099"/>
              </a:solidFill>
              <a:latin typeface="Kristen ITC" pitchFamily="66" charset="0"/>
            </a:endParaRPr>
          </a:p>
        </p:txBody>
      </p:sp>
      <p:sp>
        <p:nvSpPr>
          <p:cNvPr id="32783" name="Text Box 16"/>
          <p:cNvSpPr txBox="1">
            <a:spLocks noChangeArrowheads="1"/>
          </p:cNvSpPr>
          <p:nvPr/>
        </p:nvSpPr>
        <p:spPr bwMode="auto">
          <a:xfrm>
            <a:off x="3922713" y="2660650"/>
            <a:ext cx="1863725" cy="338138"/>
          </a:xfrm>
          <a:prstGeom prst="rect">
            <a:avLst/>
          </a:prstGeom>
          <a:noFill/>
          <a:ln w="9525">
            <a:noFill/>
            <a:miter lim="800000"/>
            <a:headEnd/>
            <a:tailEnd/>
          </a:ln>
        </p:spPr>
        <p:txBody>
          <a:bodyPr>
            <a:spAutoFit/>
          </a:bodyPr>
          <a:lstStyle/>
          <a:p>
            <a:pPr>
              <a:spcBef>
                <a:spcPct val="50000"/>
              </a:spcBef>
            </a:pPr>
            <a:r>
              <a:rPr lang="ru-RU" sz="1600">
                <a:solidFill>
                  <a:srgbClr val="000099"/>
                </a:solidFill>
                <a:latin typeface="Kristen ITC" pitchFamily="66" charset="0"/>
              </a:rPr>
              <a:t>Рабочая тетрадь</a:t>
            </a:r>
            <a:endParaRPr lang="el-GR" sz="1600">
              <a:solidFill>
                <a:srgbClr val="000099"/>
              </a:solidFill>
              <a:latin typeface="Kristen ITC" pitchFamily="66" charset="0"/>
            </a:endParaRPr>
          </a:p>
        </p:txBody>
      </p:sp>
      <p:sp>
        <p:nvSpPr>
          <p:cNvPr id="32784" name="Text Box 17"/>
          <p:cNvSpPr txBox="1">
            <a:spLocks noChangeArrowheads="1"/>
          </p:cNvSpPr>
          <p:nvPr/>
        </p:nvSpPr>
        <p:spPr bwMode="auto">
          <a:xfrm rot="323359">
            <a:off x="6788150" y="2722563"/>
            <a:ext cx="2360613" cy="338137"/>
          </a:xfrm>
          <a:prstGeom prst="rect">
            <a:avLst/>
          </a:prstGeom>
          <a:noFill/>
          <a:ln w="9525">
            <a:noFill/>
            <a:miter lim="800000"/>
            <a:headEnd/>
            <a:tailEnd/>
          </a:ln>
        </p:spPr>
        <p:txBody>
          <a:bodyPr>
            <a:spAutoFit/>
          </a:bodyPr>
          <a:lstStyle/>
          <a:p>
            <a:pPr algn="ctr">
              <a:spcBef>
                <a:spcPct val="50000"/>
              </a:spcBef>
            </a:pPr>
            <a:r>
              <a:rPr lang="ru-RU" sz="1600">
                <a:solidFill>
                  <a:srgbClr val="000099"/>
                </a:solidFill>
                <a:latin typeface="Kristen ITC" pitchFamily="66" charset="0"/>
              </a:rPr>
              <a:t>Сюжетные картинки</a:t>
            </a:r>
          </a:p>
        </p:txBody>
      </p:sp>
      <p:sp>
        <p:nvSpPr>
          <p:cNvPr id="32785" name="Text Box 18"/>
          <p:cNvSpPr txBox="1">
            <a:spLocks noChangeArrowheads="1"/>
          </p:cNvSpPr>
          <p:nvPr/>
        </p:nvSpPr>
        <p:spPr bwMode="auto">
          <a:xfrm>
            <a:off x="107950" y="6116638"/>
            <a:ext cx="2106613" cy="338137"/>
          </a:xfrm>
          <a:prstGeom prst="rect">
            <a:avLst/>
          </a:prstGeom>
          <a:noFill/>
          <a:ln w="9525">
            <a:noFill/>
            <a:miter lim="800000"/>
            <a:headEnd/>
            <a:tailEnd/>
          </a:ln>
        </p:spPr>
        <p:txBody>
          <a:bodyPr>
            <a:spAutoFit/>
          </a:bodyPr>
          <a:lstStyle/>
          <a:p>
            <a:pPr algn="ctr">
              <a:spcBef>
                <a:spcPct val="50000"/>
              </a:spcBef>
            </a:pPr>
            <a:r>
              <a:rPr lang="ru-RU" sz="1600">
                <a:solidFill>
                  <a:srgbClr val="000099"/>
                </a:solidFill>
                <a:latin typeface="Kristen ITC" pitchFamily="66" charset="0"/>
              </a:rPr>
              <a:t>Книга для учителя</a:t>
            </a:r>
            <a:endParaRPr lang="el-GR" sz="1600">
              <a:solidFill>
                <a:srgbClr val="000099"/>
              </a:solidFill>
              <a:latin typeface="Kristen ITC" pitchFamily="66" charset="0"/>
            </a:endParaRPr>
          </a:p>
        </p:txBody>
      </p:sp>
      <p:sp>
        <p:nvSpPr>
          <p:cNvPr id="32786" name="Text Box 19"/>
          <p:cNvSpPr txBox="1">
            <a:spLocks noChangeArrowheads="1"/>
          </p:cNvSpPr>
          <p:nvPr/>
        </p:nvSpPr>
        <p:spPr bwMode="auto">
          <a:xfrm>
            <a:off x="2928938" y="5903913"/>
            <a:ext cx="1800225" cy="954087"/>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CD</a:t>
            </a:r>
            <a:r>
              <a:rPr lang="ru-RU" sz="1600">
                <a:solidFill>
                  <a:srgbClr val="000099"/>
                </a:solidFill>
                <a:latin typeface="Kristen ITC" pitchFamily="66" charset="0"/>
              </a:rPr>
              <a:t> для работы в классе</a:t>
            </a:r>
          </a:p>
          <a:p>
            <a:pPr>
              <a:spcBef>
                <a:spcPct val="50000"/>
              </a:spcBef>
            </a:pPr>
            <a:endParaRPr lang="el-GR" sz="1600">
              <a:solidFill>
                <a:srgbClr val="000099"/>
              </a:solidFill>
              <a:latin typeface="Kristen ITC" pitchFamily="66" charset="0"/>
            </a:endParaRPr>
          </a:p>
        </p:txBody>
      </p:sp>
      <p:sp>
        <p:nvSpPr>
          <p:cNvPr id="32787" name="Text Box 20"/>
          <p:cNvSpPr txBox="1">
            <a:spLocks noChangeArrowheads="1"/>
          </p:cNvSpPr>
          <p:nvPr/>
        </p:nvSpPr>
        <p:spPr bwMode="auto">
          <a:xfrm>
            <a:off x="6465888" y="4500563"/>
            <a:ext cx="2678112" cy="338137"/>
          </a:xfrm>
          <a:prstGeom prst="rect">
            <a:avLst/>
          </a:prstGeom>
          <a:noFill/>
          <a:ln w="9525">
            <a:noFill/>
            <a:miter lim="800000"/>
            <a:headEnd/>
            <a:tailEnd/>
          </a:ln>
        </p:spPr>
        <p:txBody>
          <a:bodyPr>
            <a:spAutoFit/>
          </a:bodyPr>
          <a:lstStyle/>
          <a:p>
            <a:pPr algn="ctr">
              <a:spcBef>
                <a:spcPct val="50000"/>
              </a:spcBef>
            </a:pPr>
            <a:r>
              <a:rPr lang="ru-RU" sz="1600">
                <a:solidFill>
                  <a:srgbClr val="000099"/>
                </a:solidFill>
                <a:latin typeface="Kristen ITC" pitchFamily="66" charset="0"/>
              </a:rPr>
              <a:t>Раздаточный материал</a:t>
            </a:r>
          </a:p>
        </p:txBody>
      </p:sp>
      <p:sp>
        <p:nvSpPr>
          <p:cNvPr id="32788" name="Text Box 21"/>
          <p:cNvSpPr txBox="1">
            <a:spLocks noChangeArrowheads="1"/>
          </p:cNvSpPr>
          <p:nvPr/>
        </p:nvSpPr>
        <p:spPr bwMode="auto">
          <a:xfrm>
            <a:off x="3132138" y="5373688"/>
            <a:ext cx="2735262" cy="338137"/>
          </a:xfrm>
          <a:prstGeom prst="rect">
            <a:avLst/>
          </a:prstGeom>
          <a:noFill/>
          <a:ln w="9525">
            <a:noFill/>
            <a:miter lim="800000"/>
            <a:headEnd/>
            <a:tailEnd/>
          </a:ln>
        </p:spPr>
        <p:txBody>
          <a:bodyPr>
            <a:spAutoFit/>
          </a:bodyPr>
          <a:lstStyle/>
          <a:p>
            <a:pPr algn="ctr">
              <a:spcBef>
                <a:spcPct val="50000"/>
              </a:spcBef>
            </a:pPr>
            <a:r>
              <a:rPr lang="ru-RU" sz="1600">
                <a:solidFill>
                  <a:srgbClr val="000099"/>
                </a:solidFill>
                <a:latin typeface="Kristen ITC" pitchFamily="66" charset="0"/>
              </a:rPr>
              <a:t>Постер</a:t>
            </a:r>
            <a:endParaRPr lang="el-GR" sz="1600">
              <a:solidFill>
                <a:srgbClr val="000099"/>
              </a:solidFill>
              <a:latin typeface="Kristen ITC" pitchFamily="66" charset="0"/>
            </a:endParaRPr>
          </a:p>
        </p:txBody>
      </p:sp>
      <p:pic>
        <p:nvPicPr>
          <p:cNvPr id="32789" name="Picture 22"/>
          <p:cNvPicPr>
            <a:picLocks noChangeAspect="1" noChangeArrowheads="1"/>
          </p:cNvPicPr>
          <p:nvPr/>
        </p:nvPicPr>
        <p:blipFill>
          <a:blip r:embed="rId13" cstate="print"/>
          <a:srcRect/>
          <a:stretch>
            <a:fillRect/>
          </a:stretch>
        </p:blipFill>
        <p:spPr bwMode="auto">
          <a:xfrm>
            <a:off x="5143500" y="4714875"/>
            <a:ext cx="1079500" cy="1368425"/>
          </a:xfrm>
          <a:prstGeom prst="rect">
            <a:avLst/>
          </a:prstGeom>
          <a:noFill/>
          <a:ln w="9525">
            <a:noFill/>
            <a:miter lim="800000"/>
            <a:headEnd/>
            <a:tailEnd/>
          </a:ln>
        </p:spPr>
      </p:pic>
      <p:sp>
        <p:nvSpPr>
          <p:cNvPr id="32790" name="Text Box 23"/>
          <p:cNvSpPr txBox="1">
            <a:spLocks noChangeArrowheads="1"/>
          </p:cNvSpPr>
          <p:nvPr/>
        </p:nvSpPr>
        <p:spPr bwMode="auto">
          <a:xfrm>
            <a:off x="5143500" y="5786438"/>
            <a:ext cx="1143000" cy="584200"/>
          </a:xfrm>
          <a:prstGeom prst="rect">
            <a:avLst/>
          </a:prstGeom>
          <a:noFill/>
          <a:ln w="9525">
            <a:noFill/>
            <a:miter lim="800000"/>
            <a:headEnd/>
            <a:tailEnd/>
          </a:ln>
        </p:spPr>
        <p:txBody>
          <a:bodyPr>
            <a:spAutoFit/>
          </a:bodyPr>
          <a:lstStyle/>
          <a:p>
            <a:pPr>
              <a:spcBef>
                <a:spcPct val="50000"/>
              </a:spcBef>
            </a:pPr>
            <a:r>
              <a:rPr lang="en-US" sz="1600">
                <a:solidFill>
                  <a:srgbClr val="000099"/>
                </a:solidFill>
                <a:latin typeface="Kristen ITC" pitchFamily="66" charset="0"/>
              </a:rPr>
              <a:t>Kenny </a:t>
            </a:r>
            <a:r>
              <a:rPr lang="ru-RU" sz="1600">
                <a:solidFill>
                  <a:srgbClr val="000099"/>
                </a:solidFill>
                <a:latin typeface="Kristen ITC" pitchFamily="66" charset="0"/>
              </a:rPr>
              <a:t>Игрушка</a:t>
            </a:r>
            <a:endParaRPr lang="el-GR" sz="1600">
              <a:solidFill>
                <a:srgbClr val="000099"/>
              </a:solidFill>
              <a:latin typeface="Kristen ITC" pitchFamily="66" charset="0"/>
            </a:endParaRPr>
          </a:p>
        </p:txBody>
      </p:sp>
      <p:sp>
        <p:nvSpPr>
          <p:cNvPr id="32791" name="TextBox 23"/>
          <p:cNvSpPr txBox="1">
            <a:spLocks noChangeArrowheads="1"/>
          </p:cNvSpPr>
          <p:nvPr/>
        </p:nvSpPr>
        <p:spPr bwMode="auto">
          <a:xfrm>
            <a:off x="7286625" y="4857750"/>
            <a:ext cx="1857375" cy="1477963"/>
          </a:xfrm>
          <a:prstGeom prst="rect">
            <a:avLst/>
          </a:prstGeom>
          <a:noFill/>
          <a:ln w="9525">
            <a:noFill/>
            <a:miter lim="800000"/>
            <a:headEnd/>
            <a:tailEnd/>
          </a:ln>
        </p:spPr>
        <p:txBody>
          <a:bodyPr>
            <a:spAutoFit/>
          </a:bodyPr>
          <a:lstStyle/>
          <a:p>
            <a:r>
              <a:rPr lang="ru-RU" b="0">
                <a:solidFill>
                  <a:srgbClr val="000099"/>
                </a:solidFill>
                <a:latin typeface="Kristen ITC" pitchFamily="66" charset="0"/>
              </a:rPr>
              <a:t>Программное обеспечение для интерактивной доски</a:t>
            </a:r>
            <a:endParaRPr lang="ru-RU" b="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856FBB88-9AF7-400F-9B01-557F5B428313}" type="slidenum">
              <a:rPr lang="ru-RU" smtClean="0"/>
              <a:pPr/>
              <a:t>84</a:t>
            </a:fld>
            <a:endParaRPr lang="ru-RU"/>
          </a:p>
        </p:txBody>
      </p:sp>
      <p:sp>
        <p:nvSpPr>
          <p:cNvPr id="3" name="TextBox 2"/>
          <p:cNvSpPr txBox="1"/>
          <p:nvPr/>
        </p:nvSpPr>
        <p:spPr>
          <a:xfrm>
            <a:off x="1600731" y="1268760"/>
            <a:ext cx="6039923" cy="3970318"/>
          </a:xfrm>
          <a:prstGeom prst="rect">
            <a:avLst/>
          </a:prstGeom>
          <a:noFill/>
        </p:spPr>
        <p:txBody>
          <a:bodyPr wrap="square" rtlCol="0">
            <a:spAutoFit/>
          </a:bodyPr>
          <a:lstStyle/>
          <a:p>
            <a:pPr algn="ctr"/>
            <a:r>
              <a:rPr lang="ru-RU" sz="7200" b="1" dirty="0" smtClean="0">
                <a:solidFill>
                  <a:srgbClr val="8E0000"/>
                </a:solidFill>
                <a:latin typeface="Cambria" pitchFamily="18" charset="0"/>
              </a:rPr>
              <a:t>Успехов вам!</a:t>
            </a:r>
          </a:p>
          <a:p>
            <a:pPr algn="ctr"/>
            <a:endParaRPr lang="en-US" sz="3600" b="1" dirty="0" smtClean="0">
              <a:solidFill>
                <a:srgbClr val="002060"/>
              </a:solidFill>
              <a:latin typeface="Cambria" pitchFamily="18" charset="0"/>
            </a:endParaRPr>
          </a:p>
          <a:p>
            <a:pPr algn="ctr"/>
            <a:r>
              <a:rPr lang="en-US" sz="7200" b="1" dirty="0" smtClean="0">
                <a:solidFill>
                  <a:srgbClr val="002060"/>
                </a:solidFill>
                <a:latin typeface="Cambria" pitchFamily="18" charset="0"/>
              </a:rPr>
              <a:t>www.prosv.ru</a:t>
            </a:r>
            <a:endParaRPr lang="ru-RU" sz="7200" b="1" dirty="0" smtClean="0">
              <a:solidFill>
                <a:srgbClr val="002060"/>
              </a:solidFill>
              <a:latin typeface="Cambria" pitchFamily="18" charset="0"/>
            </a:endParaRPr>
          </a:p>
          <a:p>
            <a:pPr algn="ctr"/>
            <a:endParaRPr lang="ru-RU" sz="7200" b="1" dirty="0">
              <a:solidFill>
                <a:srgbClr val="8E0000"/>
              </a:solidFill>
              <a:latin typeface="Cambria" pitchFamily="18" charset="0"/>
            </a:endParaRPr>
          </a:p>
        </p:txBody>
      </p:sp>
      <p:pic>
        <p:nvPicPr>
          <p:cNvPr id="4" name="Picture 1" descr="D:\ПРОСВЕЩЕНИЕ\Картинки разные\Эмоции\046.jpg"/>
          <p:cNvPicPr>
            <a:picLocks noChangeAspect="1" noChangeArrowheads="1"/>
          </p:cNvPicPr>
          <p:nvPr/>
        </p:nvPicPr>
        <p:blipFill>
          <a:blip r:embed="rId2" cstate="print"/>
          <a:srcRect r="15260"/>
          <a:stretch>
            <a:fillRect/>
          </a:stretch>
        </p:blipFill>
        <p:spPr bwMode="auto">
          <a:xfrm flipH="1">
            <a:off x="6421867" y="260648"/>
            <a:ext cx="2453701" cy="1944216"/>
          </a:xfrm>
          <a:prstGeom prst="rect">
            <a:avLst/>
          </a:prstGeom>
          <a:noFill/>
          <a:effectLst>
            <a:softEdge rad="127000"/>
          </a:effectLst>
        </p:spPr>
      </p:pic>
      <p:pic>
        <p:nvPicPr>
          <p:cNvPr id="5" name="Picture 1" descr="D:\ПРОСВЕЩЕНИЕ\Картинки разные\Эмоции\043.jpg"/>
          <p:cNvPicPr>
            <a:picLocks noChangeAspect="1" noChangeArrowheads="1"/>
          </p:cNvPicPr>
          <p:nvPr/>
        </p:nvPicPr>
        <p:blipFill>
          <a:blip r:embed="rId3" cstate="print"/>
          <a:srcRect/>
          <a:stretch>
            <a:fillRect/>
          </a:stretch>
        </p:blipFill>
        <p:spPr bwMode="auto">
          <a:xfrm>
            <a:off x="323528" y="4365104"/>
            <a:ext cx="2304256" cy="1643703"/>
          </a:xfrm>
          <a:prstGeom prst="rect">
            <a:avLst/>
          </a:prstGeom>
          <a:noFill/>
          <a:effectLst>
            <a:softEdge rad="127000"/>
          </a:effectLst>
        </p:spPr>
      </p:pic>
    </p:spTree>
    <p:extLst>
      <p:ext uri="{BB962C8B-B14F-4D97-AF65-F5344CB8AC3E}">
        <p14:creationId xmlns="" xmlns:p14="http://schemas.microsoft.com/office/powerpoint/2010/main" val="3276484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1"/>
          <p:cNvGrpSpPr>
            <a:grpSpLocks/>
          </p:cNvGrpSpPr>
          <p:nvPr/>
        </p:nvGrpSpPr>
        <p:grpSpPr bwMode="auto">
          <a:xfrm>
            <a:off x="5003800" y="1412875"/>
            <a:ext cx="3541713" cy="3751263"/>
            <a:chOff x="0" y="0"/>
            <a:chExt cx="397" cy="421"/>
          </a:xfrm>
        </p:grpSpPr>
        <p:pic>
          <p:nvPicPr>
            <p:cNvPr id="6149" name="Picture 2" descr="InsertedImage.jpg"/>
            <p:cNvPicPr>
              <a:picLocks noChangeAspect="1"/>
            </p:cNvPicPr>
            <p:nvPr/>
          </p:nvPicPr>
          <p:blipFill>
            <a:blip r:embed="rId2" cstate="print">
              <a:extLst>
                <a:ext uri="{28A0092B-C50C-407E-A947-70E740481C1C}">
                  <a14:useLocalDpi xmlns="" xmlns:a14="http://schemas.microsoft.com/office/drawing/2010/main" val="0"/>
                </a:ext>
              </a:extLst>
            </a:blip>
            <a:srcRect l="21701" r="21701" b="20084"/>
            <a:stretch>
              <a:fillRect/>
            </a:stretch>
          </p:blipFill>
          <p:spPr bwMode="auto">
            <a:xfrm>
              <a:off x="0" y="0"/>
              <a:ext cx="397" cy="4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6150" name="Picture 3"/>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 y="-5"/>
              <a:ext cx="407" cy="4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rnd">
                  <a:solidFill>
                    <a:srgbClr val="000000"/>
                  </a:solidFill>
                  <a:round/>
                  <a:headEnd/>
                  <a:tailEnd/>
                </a14:hiddenLine>
              </a:ext>
            </a:extLst>
          </p:spPr>
        </p:pic>
      </p:grpSp>
      <p:sp>
        <p:nvSpPr>
          <p:cNvPr id="6147" name="AutoShape 4"/>
          <p:cNvSpPr>
            <a:spLocks/>
          </p:cNvSpPr>
          <p:nvPr/>
        </p:nvSpPr>
        <p:spPr bwMode="auto">
          <a:xfrm>
            <a:off x="611188" y="692150"/>
            <a:ext cx="4029075" cy="48577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0"/>
                <a:headEnd/>
                <a:tailEnd/>
              </a14:hiddenLine>
            </a:ext>
          </a:extLst>
        </p:spPr>
        <p:txBody>
          <a:bodyPr lIns="35717" tIns="35717" rIns="35717" bIns="35717" anchor="ctr"/>
          <a:lstStyle/>
          <a:p>
            <a:pPr>
              <a:spcBef>
                <a:spcPts val="2525"/>
              </a:spcBef>
            </a:pPr>
            <a:r>
              <a:rPr lang="ru-RU" sz="2200" dirty="0">
                <a:solidFill>
                  <a:srgbClr val="002060"/>
                </a:solidFill>
                <a:latin typeface="Cambria" pitchFamily="18" charset="0"/>
              </a:rPr>
              <a:t>«Важно обращать внимание на особенности в развитии и поведении детей и признавать то, что некоторые исключения из общего правила могут предвещать будущие сдвиги в самих правилах". </a:t>
            </a:r>
            <a:br>
              <a:rPr lang="ru-RU" sz="2200" dirty="0">
                <a:solidFill>
                  <a:srgbClr val="002060"/>
                </a:solidFill>
                <a:latin typeface="Cambria" pitchFamily="18" charset="0"/>
              </a:rPr>
            </a:br>
            <a:r>
              <a:rPr lang="ru-RU" sz="2200" dirty="0">
                <a:solidFill>
                  <a:srgbClr val="002060"/>
                </a:solidFill>
                <a:latin typeface="Cambria" pitchFamily="18" charset="0"/>
              </a:rPr>
              <a:t/>
            </a:r>
            <a:br>
              <a:rPr lang="ru-RU" sz="2200" dirty="0">
                <a:solidFill>
                  <a:srgbClr val="002060"/>
                </a:solidFill>
                <a:latin typeface="Cambria" pitchFamily="18" charset="0"/>
              </a:rPr>
            </a:br>
            <a:r>
              <a:rPr lang="ru-RU" dirty="0" err="1">
                <a:solidFill>
                  <a:srgbClr val="002060"/>
                </a:solidFill>
                <a:latin typeface="Cambria" pitchFamily="18" charset="0"/>
              </a:rPr>
              <a:t>Нико</a:t>
            </a:r>
            <a:r>
              <a:rPr lang="ru-RU" dirty="0">
                <a:solidFill>
                  <a:srgbClr val="002060"/>
                </a:solidFill>
                <a:latin typeface="Cambria" pitchFamily="18" charset="0"/>
              </a:rPr>
              <a:t> Ван </a:t>
            </a:r>
            <a:r>
              <a:rPr lang="ru-RU" dirty="0" err="1">
                <a:solidFill>
                  <a:srgbClr val="002060"/>
                </a:solidFill>
                <a:latin typeface="Cambria" pitchFamily="18" charset="0"/>
              </a:rPr>
              <a:t>Уденховер</a:t>
            </a:r>
            <a:r>
              <a:rPr lang="ru-RU" dirty="0">
                <a:solidFill>
                  <a:srgbClr val="002060"/>
                </a:solidFill>
                <a:latin typeface="Cambria" pitchFamily="18" charset="0"/>
              </a:rPr>
              <a:t>,  </a:t>
            </a:r>
            <a:r>
              <a:rPr lang="ru-RU" dirty="0" err="1">
                <a:solidFill>
                  <a:srgbClr val="002060"/>
                </a:solidFill>
                <a:latin typeface="Cambria" pitchFamily="18" charset="0"/>
              </a:rPr>
              <a:t>Рехо</a:t>
            </a:r>
            <a:r>
              <a:rPr lang="ru-RU" dirty="0">
                <a:solidFill>
                  <a:srgbClr val="002060"/>
                </a:solidFill>
                <a:latin typeface="Cambria" pitchFamily="18" charset="0"/>
              </a:rPr>
              <a:t> </a:t>
            </a:r>
            <a:r>
              <a:rPr lang="ru-RU" dirty="0" err="1">
                <a:solidFill>
                  <a:srgbClr val="002060"/>
                </a:solidFill>
                <a:latin typeface="Cambria" pitchFamily="18" charset="0"/>
              </a:rPr>
              <a:t>Вазир</a:t>
            </a:r>
            <a:r>
              <a:rPr lang="ru-RU" dirty="0">
                <a:solidFill>
                  <a:srgbClr val="002060"/>
                </a:solidFill>
                <a:latin typeface="Cambria" pitchFamily="18" charset="0"/>
              </a:rPr>
              <a:t>. "Новое детство: как изменились условия и потребности жизни детей"</a:t>
            </a:r>
          </a:p>
        </p:txBody>
      </p:sp>
      <p:sp>
        <p:nvSpPr>
          <p:cNvPr id="6" name="Номер слайда 5"/>
          <p:cNvSpPr>
            <a:spLocks noGrp="1"/>
          </p:cNvSpPr>
          <p:nvPr>
            <p:ph type="sldNum" sz="quarter" idx="12"/>
          </p:nvPr>
        </p:nvSpPr>
        <p:spPr/>
        <p:txBody>
          <a:bodyPr/>
          <a:lstStyle/>
          <a:p>
            <a:pPr>
              <a:defRPr/>
            </a:pPr>
            <a:fld id="{59981F28-5B16-4727-B961-0840553A0AB5}" type="slidenum">
              <a:rPr lang="ru-RU" smtClean="0"/>
              <a:pPr>
                <a:defRPr/>
              </a:pPr>
              <a:t>9</a:t>
            </a:fld>
            <a:endParaRPr lang="ru-RU"/>
          </a:p>
        </p:txBody>
      </p:sp>
    </p:spTree>
    <p:extLst>
      <p:ext uri="{BB962C8B-B14F-4D97-AF65-F5344CB8AC3E}">
        <p14:creationId xmlns="" xmlns:p14="http://schemas.microsoft.com/office/powerpoint/2010/main" val="650517713"/>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8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5353</Words>
  <Application>Microsoft Office PowerPoint</Application>
  <PresentationFormat>Экран (4:3)</PresentationFormat>
  <Paragraphs>788</Paragraphs>
  <Slides>84</Slides>
  <Notes>14</Notes>
  <HiddenSlides>0</HiddenSlides>
  <MMClips>3</MMClips>
  <ScaleCrop>false</ScaleCrop>
  <HeadingPairs>
    <vt:vector size="4" baseType="variant">
      <vt:variant>
        <vt:lpstr>Тема</vt:lpstr>
      </vt:variant>
      <vt:variant>
        <vt:i4>7</vt:i4>
      </vt:variant>
      <vt:variant>
        <vt:lpstr>Заголовки слайдов</vt:lpstr>
      </vt:variant>
      <vt:variant>
        <vt:i4>84</vt:i4>
      </vt:variant>
    </vt:vector>
  </HeadingPairs>
  <TitlesOfParts>
    <vt:vector size="91" baseType="lpstr">
      <vt:lpstr>Тема Office</vt:lpstr>
      <vt:lpstr>Специальное оформление</vt:lpstr>
      <vt:lpstr>2_Специальное оформление</vt:lpstr>
      <vt:lpstr>1_Специальное оформление</vt:lpstr>
      <vt:lpstr>4_Специальное оформление</vt:lpstr>
      <vt:lpstr>28_Специальное оформление</vt:lpstr>
      <vt:lpstr>3_Специальное оформление</vt:lpstr>
      <vt:lpstr>ОСОБЕННОСТИ  ФГОС  ДОШКОЛЬНОГО ОБРАЗОВАНИЯ </vt:lpstr>
      <vt:lpstr>Слайд 2</vt:lpstr>
      <vt:lpstr>Социокультурная ситуация развития ребенка дошкольного возраста   вызовы и перспективы</vt:lpstr>
      <vt:lpstr>Слайд 4</vt:lpstr>
      <vt:lpstr>Слайд 5</vt:lpstr>
      <vt:lpstr>Особенности современного детства</vt:lpstr>
      <vt:lpstr>Классическое выстраивание коммуникации ребёнка  с окружающим миром</vt:lpstr>
      <vt:lpstr>Выстраивание коммуникации детей сегодня </vt:lpstr>
      <vt:lpstr>Слайд 9</vt:lpstr>
      <vt:lpstr>Мировые тенденции развития дошкольного образования</vt:lpstr>
      <vt:lpstr> Содержание образования</vt:lpstr>
      <vt:lpstr>Слайд 12</vt:lpstr>
      <vt:lpstr>Ожидания от системы дошкольного образования</vt:lpstr>
      <vt:lpstr>Слайд 14</vt:lpstr>
      <vt:lpstr> Дошкольное образование </vt:lpstr>
      <vt:lpstr>Из закона «Об образовании в РФ»</vt:lpstr>
      <vt:lpstr>Слайд 17</vt:lpstr>
      <vt:lpstr>Слайд 18</vt:lpstr>
      <vt:lpstr>Слайд 19</vt:lpstr>
      <vt:lpstr>Вовлеченность семьи</vt:lpstr>
      <vt:lpstr>Слайд 21</vt:lpstr>
      <vt:lpstr>Слайд 22</vt:lpstr>
      <vt:lpstr>Особенности ФГОС дошкольного образования  </vt:lpstr>
      <vt:lpstr>ФГОС ОСНОВА РАЗРАБОТКИ</vt:lpstr>
      <vt:lpstr>Слайд 25</vt:lpstr>
      <vt:lpstr>ФГОС ОБЩИЕ ПОЛОЖЕНИЯ</vt:lpstr>
      <vt:lpstr>ФГОС направлен на обеспечение</vt:lpstr>
      <vt:lpstr>Методология</vt:lpstr>
      <vt:lpstr>Слайд 29</vt:lpstr>
      <vt:lpstr>Слайд 30</vt:lpstr>
      <vt:lpstr>Методология</vt:lpstr>
      <vt:lpstr>ФГОС должен предусматривать</vt:lpstr>
      <vt:lpstr>ФГОС  ТРЕБОВАНИЯ К РЕЗУЛЬТАТАМ</vt:lpstr>
      <vt:lpstr>Слайд 34</vt:lpstr>
      <vt:lpstr>Что оценивается?</vt:lpstr>
      <vt:lpstr>Цели оценивания</vt:lpstr>
      <vt:lpstr>Цели оценивания</vt:lpstr>
      <vt:lpstr>Цели оценивания</vt:lpstr>
      <vt:lpstr>Цели оценивания</vt:lpstr>
      <vt:lpstr>Слайд 40</vt:lpstr>
      <vt:lpstr>ФГОС  ТРЕБОВАНИЯ К СТРУКТУРЕ ООП</vt:lpstr>
      <vt:lpstr>ФГОС  ТРЕБОВАНИЯ К СТРУКТУРЕ ООП</vt:lpstr>
      <vt:lpstr>ФГОС  ТРЕБОВАНИЯ К СТРУКТУРЕ ООП</vt:lpstr>
      <vt:lpstr>ФГОС  ТРЕБОВАНИЯ К СТРУКТУРЕ ООП</vt:lpstr>
      <vt:lpstr>Слайд 45</vt:lpstr>
      <vt:lpstr>Среда, обеспечивающая благополучие каждого ребенка </vt:lpstr>
      <vt:lpstr>Cреда,  стимулирующая детей расширять границы познания</vt:lpstr>
      <vt:lpstr>Развитие чувства доверия, привязанности и индивидуальных отношений</vt:lpstr>
      <vt:lpstr>Физическая среда- привлекательная, безопасная, инклюзивная, стимулирующая</vt:lpstr>
      <vt:lpstr>Среда, привлекательная и комфортная для разнообразной деятельности детей</vt:lpstr>
      <vt:lpstr>Наличие в среде развивающих  и образовательных центров деятельности</vt:lpstr>
      <vt:lpstr> Наличие в среде оборудования и материалов, побуждающих детей исследовать, играть и учиться </vt:lpstr>
      <vt:lpstr>   Среда, побуждающая детей участвовать в ее планировании, организации и поддержании  </vt:lpstr>
      <vt:lpstr> Адаптивная физическая среда, отвечающая потребностям отдельных детей </vt:lpstr>
      <vt:lpstr> Среда, способствующая развитию у детей чувства сообщества </vt:lpstr>
      <vt:lpstr>Социокультурная образовательная среда детского сада</vt:lpstr>
      <vt:lpstr>Социокультурная образовательная среда школы </vt:lpstr>
      <vt:lpstr>Системные изменения:  дошкольное образование</vt:lpstr>
      <vt:lpstr>Системные изменения:  детский сад</vt:lpstr>
      <vt:lpstr>Системные изменения: дошкольник</vt:lpstr>
      <vt:lpstr>  «Просвещение» - самым маленьким гражданам России   </vt:lpstr>
      <vt:lpstr>Слайд 62</vt:lpstr>
      <vt:lpstr>Слайд 63</vt:lpstr>
      <vt:lpstr>ПОЧЕМУЧКИ</vt:lpstr>
      <vt:lpstr>Основные характеристики    ПООП «УСПЕХ»</vt:lpstr>
      <vt:lpstr>«Радуга»</vt:lpstr>
      <vt:lpstr>Пособия для педагогов</vt:lpstr>
      <vt:lpstr>Пособия для детей</vt:lpstr>
      <vt:lpstr>Дополнительные  пособия </vt:lpstr>
      <vt:lpstr>Картины по развитию речи</vt:lpstr>
      <vt:lpstr>Слайд 71</vt:lpstr>
      <vt:lpstr>Слайд 72</vt:lpstr>
      <vt:lpstr>5 ОСНОВНЫХ СОСТАВЛЯЮЩИХ  РАЗВИТИЯ ЛИЧНОСТИ РЕБЁНКА </vt:lpstr>
      <vt:lpstr>Слайд 74</vt:lpstr>
      <vt:lpstr>Слайд 75</vt:lpstr>
      <vt:lpstr>Слайд 76</vt:lpstr>
      <vt:lpstr>Слайд 77</vt:lpstr>
      <vt:lpstr>Слайд 78</vt:lpstr>
      <vt:lpstr>Слайд 79</vt:lpstr>
      <vt:lpstr>Пальчиковые бумажные куклы </vt:lpstr>
      <vt:lpstr>Дополнительные уроки</vt:lpstr>
      <vt:lpstr>Слайд 82</vt:lpstr>
      <vt:lpstr>Слайд 83</vt:lpstr>
      <vt:lpstr>Слайд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ОСОБЕННОСТИ  ФГОС  ДОШКОЛЬНОГО ОБРАЗОВАНИЯ</dc:title>
  <dc:creator>Knyazeva, Yulia</dc:creator>
  <cp:lastModifiedBy>MELT</cp:lastModifiedBy>
  <cp:revision>38</cp:revision>
  <dcterms:modified xsi:type="dcterms:W3CDTF">2013-09-23T06:31:22Z</dcterms:modified>
</cp:coreProperties>
</file>